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notesMasterIdLst>
    <p:notesMasterId r:id="rId15"/>
  </p:notesMasterIdLst>
  <p:sldSz cx="9144000" cy="5143500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4" Type="http://schemas.openxmlformats.org/officeDocument/2006/relationships/image" Target="../media/image-1-4.png"/><Relationship Id="rId5" Type="http://schemas.openxmlformats.org/officeDocument/2006/relationships/image" Target="../media/image-1-5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image" Target="../media/image-10-4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image" Target="../media/image-11-2.png"/><Relationship Id="rId3" Type="http://schemas.openxmlformats.org/officeDocument/2006/relationships/image" Target="../media/image-11-3.png"/><Relationship Id="rId4" Type="http://schemas.openxmlformats.org/officeDocument/2006/relationships/image" Target="../media/image-11-4.png"/><Relationship Id="rId5" Type="http://schemas.openxmlformats.org/officeDocument/2006/relationships/image" Target="../media/image-11-5.png"/><Relationship Id="rId6" Type="http://schemas.openxmlformats.org/officeDocument/2006/relationships/image" Target="../media/image-11-6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image" Target="../media/image-12-2.png"/><Relationship Id="rId3" Type="http://schemas.openxmlformats.org/officeDocument/2006/relationships/image" Target="../media/image-12-3.png"/><Relationship Id="rId4" Type="http://schemas.openxmlformats.org/officeDocument/2006/relationships/image" Target="../media/image-12-4.png"/><Relationship Id="rId5" Type="http://schemas.openxmlformats.org/officeDocument/2006/relationships/image" Target="../media/image-12-5.png"/><Relationship Id="rId6" Type="http://schemas.openxmlformats.org/officeDocument/2006/relationships/image" Target="../media/image-12-6.png"/><Relationship Id="rId7" Type="http://schemas.openxmlformats.org/officeDocument/2006/relationships/image" Target="../media/image-12-7.png"/><Relationship Id="rId8" Type="http://schemas.openxmlformats.org/officeDocument/2006/relationships/image" Target="../media/image-12-8.png"/><Relationship Id="rId9" Type="http://schemas.openxmlformats.org/officeDocument/2006/relationships/image" Target="../media/image-12-9.png"/><Relationship Id="rId10" Type="http://schemas.openxmlformats.org/officeDocument/2006/relationships/image" Target="../media/image-12-10.png"/><Relationship Id="rId11" Type="http://schemas.openxmlformats.org/officeDocument/2006/relationships/slideLayout" Target="../slideLayouts/slideLayout1.xml"/><Relationship Id="rId1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png"/><Relationship Id="rId2" Type="http://schemas.openxmlformats.org/officeDocument/2006/relationships/image" Target="../media/image-13-2.png"/><Relationship Id="rId3" Type="http://schemas.openxmlformats.org/officeDocument/2006/relationships/image" Target="../media/image-13-3.png"/><Relationship Id="rId4" Type="http://schemas.openxmlformats.org/officeDocument/2006/relationships/image" Target="../media/image-13-4.png"/><Relationship Id="rId5" Type="http://schemas.openxmlformats.org/officeDocument/2006/relationships/image" Target="../media/image-13-5.png"/><Relationship Id="rId6" Type="http://schemas.openxmlformats.org/officeDocument/2006/relationships/image" Target="../media/image-13-6.png"/><Relationship Id="rId7" Type="http://schemas.openxmlformats.org/officeDocument/2006/relationships/image" Target="../media/image-13-7.png"/><Relationship Id="rId8" Type="http://schemas.openxmlformats.org/officeDocument/2006/relationships/image" Target="../media/image-13-8.png"/><Relationship Id="rId9" Type="http://schemas.openxmlformats.org/officeDocument/2006/relationships/image" Target="../media/image-13-9.png"/><Relationship Id="rId10" Type="http://schemas.openxmlformats.org/officeDocument/2006/relationships/image" Target="../media/image-13-10.png"/><Relationship Id="rId11" Type="http://schemas.openxmlformats.org/officeDocument/2006/relationships/image" Target="../media/image-13-11.png"/><Relationship Id="rId12" Type="http://schemas.openxmlformats.org/officeDocument/2006/relationships/image" Target="../media/image-13-12.png"/><Relationship Id="rId13" Type="http://schemas.openxmlformats.org/officeDocument/2006/relationships/slideLayout" Target="../slideLayouts/slideLayout1.xml"/><Relationship Id="rId14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image" Target="../media/image-2-4.png"/><Relationship Id="rId5" Type="http://schemas.openxmlformats.org/officeDocument/2006/relationships/image" Target="../media/image-2-5.png"/><Relationship Id="rId6" Type="http://schemas.openxmlformats.org/officeDocument/2006/relationships/image" Target="../media/image-2-6.png"/><Relationship Id="rId7" Type="http://schemas.openxmlformats.org/officeDocument/2006/relationships/image" Target="../media/image-2-7.png"/><Relationship Id="rId8" Type="http://schemas.openxmlformats.org/officeDocument/2006/relationships/image" Target="../media/image-2-8.png"/><Relationship Id="rId9" Type="http://schemas.openxmlformats.org/officeDocument/2006/relationships/image" Target="../media/image-2-9.png"/><Relationship Id="rId10" Type="http://schemas.openxmlformats.org/officeDocument/2006/relationships/image" Target="../media/image-2-10.png"/><Relationship Id="rId11" Type="http://schemas.openxmlformats.org/officeDocument/2006/relationships/slideLayout" Target="../slideLayouts/slideLayout1.xml"/><Relationship Id="rId1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image" Target="../media/image-3-5.png"/><Relationship Id="rId6" Type="http://schemas.openxmlformats.org/officeDocument/2006/relationships/image" Target="../media/image-3-6.png"/><Relationship Id="rId7" Type="http://schemas.openxmlformats.org/officeDocument/2006/relationships/image" Target="../media/image-3-7.png"/><Relationship Id="rId8" Type="http://schemas.openxmlformats.org/officeDocument/2006/relationships/slideLayout" Target="../slideLayouts/slideLayout1.xml"/><Relationship Id="rId9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image" Target="../media/image-4-6.png"/><Relationship Id="rId7" Type="http://schemas.openxmlformats.org/officeDocument/2006/relationships/image" Target="../media/image-4-7.png"/><Relationship Id="rId8" Type="http://schemas.openxmlformats.org/officeDocument/2006/relationships/image" Target="../media/image-4-8.png"/><Relationship Id="rId9" Type="http://schemas.openxmlformats.org/officeDocument/2006/relationships/image" Target="../media/image-4-9.png"/><Relationship Id="rId10" Type="http://schemas.openxmlformats.org/officeDocument/2006/relationships/slideLayout" Target="../slideLayouts/slideLayout1.xml"/><Relationship Id="rId11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image" Target="../media/image-5-6.png"/><Relationship Id="rId7" Type="http://schemas.openxmlformats.org/officeDocument/2006/relationships/image" Target="../media/image-5-7.png"/><Relationship Id="rId8" Type="http://schemas.openxmlformats.org/officeDocument/2006/relationships/slideLayout" Target="../slideLayouts/slideLayout1.xml"/><Relationship Id="rId9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image" Target="../media/image-7-6.png"/><Relationship Id="rId7" Type="http://schemas.openxmlformats.org/officeDocument/2006/relationships/image" Target="../media/image-7-7.png"/><Relationship Id="rId8" Type="http://schemas.openxmlformats.org/officeDocument/2006/relationships/slideLayout" Target="../slideLayouts/slideLayout1.xml"/><Relationship Id="rId9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5" Type="http://schemas.openxmlformats.org/officeDocument/2006/relationships/image" Target="../media/image-9-5.png"/><Relationship Id="rId6" Type="http://schemas.openxmlformats.org/officeDocument/2006/relationships/image" Target="../media/image-9-6.png"/><Relationship Id="rId7" Type="http://schemas.openxmlformats.org/officeDocument/2006/relationships/image" Target="../media/image-9-7.png"/><Relationship Id="rId8" Type="http://schemas.openxmlformats.org/officeDocument/2006/relationships/image" Target="../media/image-9-8.png"/><Relationship Id="rId9" Type="http://schemas.openxmlformats.org/officeDocument/2006/relationships/image" Target="../media/image-9-9.png"/><Relationship Id="rId10" Type="http://schemas.openxmlformats.org/officeDocument/2006/relationships/image" Target="../media/image-9-10.png"/><Relationship Id="rId11" Type="http://schemas.openxmlformats.org/officeDocument/2006/relationships/image" Target="../media/image-9-11.png"/><Relationship Id="rId12" Type="http://schemas.openxmlformats.org/officeDocument/2006/relationships/image" Target="../media/image-9-12.png"/><Relationship Id="rId13" Type="http://schemas.openxmlformats.org/officeDocument/2006/relationships/image" Target="../media/image-9-13.png"/><Relationship Id="rId14" Type="http://schemas.openxmlformats.org/officeDocument/2006/relationships/image" Target="../media/image-9-14.png"/><Relationship Id="rId15" Type="http://schemas.openxmlformats.org/officeDocument/2006/relationships/image" Target="../media/image-9-15.png"/><Relationship Id="rId16" Type="http://schemas.openxmlformats.org/officeDocument/2006/relationships/image" Target="../media/image-9-16.png"/><Relationship Id="rId17" Type="http://schemas.openxmlformats.org/officeDocument/2006/relationships/image" Target="../media/image-9-17.png"/><Relationship Id="rId18" Type="http://schemas.openxmlformats.org/officeDocument/2006/relationships/image" Target="../media/image-9-18.png"/><Relationship Id="rId19" Type="http://schemas.openxmlformats.org/officeDocument/2006/relationships/image" Target="../media/image-9-19.png"/><Relationship Id="rId20" Type="http://schemas.openxmlformats.org/officeDocument/2006/relationships/slideLayout" Target="../slideLayouts/slideLayout1.xml"/><Relationship Id="rId21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20065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1844" y="285750"/>
            <a:ext cx="2500313" cy="2500313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2252793" y="3071813"/>
            <a:ext cx="4638415" cy="5143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2700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Your Home, Remembered™</a:t>
            </a:r>
            <a:endParaRPr lang="en-US" sz="2700" dirty="0"/>
          </a:p>
        </p:txBody>
      </p:sp>
      <p:sp>
        <p:nvSpPr>
          <p:cNvPr id="5" name="Text 1"/>
          <p:cNvSpPr/>
          <p:nvPr/>
        </p:nvSpPr>
        <p:spPr>
          <a:xfrm>
            <a:off x="3110294" y="3729038"/>
            <a:ext cx="2923412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35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The AI-Powered Cleaning Revolution</a:t>
            </a:r>
            <a:endParaRPr lang="en-US" sz="1350" dirty="0"/>
          </a:p>
        </p:txBody>
      </p:sp>
      <p:sp>
        <p:nvSpPr>
          <p:cNvPr id="6" name="Shape 2"/>
          <p:cNvSpPr/>
          <p:nvPr/>
        </p:nvSpPr>
        <p:spPr>
          <a:xfrm>
            <a:off x="2559276" y="4200525"/>
            <a:ext cx="1141521" cy="314325"/>
          </a:xfrm>
          <a:prstGeom prst="rect">
            <a:avLst/>
          </a:prstGeom>
          <a:solidFill>
            <a:srgbClr val="FFFFFF">
              <a:alpha val="10000"/>
            </a:srgbClr>
          </a:solidFill>
          <a:ln/>
        </p:spPr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3576" y="4300538"/>
            <a:ext cx="114300" cy="11430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845026" y="4271963"/>
            <a:ext cx="741471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Platform Built</a:t>
            </a:r>
            <a:endParaRPr lang="en-US" sz="837" dirty="0"/>
          </a:p>
        </p:txBody>
      </p:sp>
      <p:sp>
        <p:nvSpPr>
          <p:cNvPr id="9" name="Shape 4"/>
          <p:cNvSpPr/>
          <p:nvPr/>
        </p:nvSpPr>
        <p:spPr>
          <a:xfrm>
            <a:off x="3843672" y="4200525"/>
            <a:ext cx="1309204" cy="314325"/>
          </a:xfrm>
          <a:prstGeom prst="rect">
            <a:avLst/>
          </a:prstGeom>
          <a:solidFill>
            <a:srgbClr val="FFFFFF">
              <a:alpha val="10000"/>
            </a:srgbClr>
          </a:solidFill>
          <a:ln/>
        </p:spPr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7972" y="4300538"/>
            <a:ext cx="114300" cy="11430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4129422" y="4271963"/>
            <a:ext cx="909154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Team Assembled</a:t>
            </a:r>
            <a:endParaRPr lang="en-US" sz="837" dirty="0"/>
          </a:p>
        </p:txBody>
      </p:sp>
      <p:sp>
        <p:nvSpPr>
          <p:cNvPr id="12" name="Shape 6"/>
          <p:cNvSpPr/>
          <p:nvPr/>
        </p:nvSpPr>
        <p:spPr>
          <a:xfrm>
            <a:off x="5295751" y="4200525"/>
            <a:ext cx="1288972" cy="314325"/>
          </a:xfrm>
          <a:prstGeom prst="rect">
            <a:avLst/>
          </a:prstGeom>
          <a:solidFill>
            <a:srgbClr val="FFFFFF">
              <a:alpha val="10000"/>
            </a:srgbClr>
          </a:solidFill>
          <a:ln/>
        </p:spPr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0051" y="4300538"/>
            <a:ext cx="114300" cy="114300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5581501" y="4271963"/>
            <a:ext cx="888922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Ready to Launch</a:t>
            </a:r>
            <a:endParaRPr lang="en-US" sz="837" dirty="0"/>
          </a:p>
        </p:txBody>
      </p:sp>
      <p:sp>
        <p:nvSpPr>
          <p:cNvPr id="15" name="Text 8"/>
          <p:cNvSpPr/>
          <p:nvPr/>
        </p:nvSpPr>
        <p:spPr>
          <a:xfrm>
            <a:off x="2709435" y="4514850"/>
            <a:ext cx="3725103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35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$100K Convertible Note | North Dallas Launch</a:t>
            </a:r>
            <a:endParaRPr lang="en-US" sz="13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5725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2025" b="1" dirty="0">
                <a:solidFill>
                  <a:srgbClr val="6B46C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Financial Projections</a:t>
            </a:r>
            <a:endParaRPr lang="en-US" sz="2025" dirty="0"/>
          </a:p>
        </p:txBody>
      </p:sp>
      <p:sp>
        <p:nvSpPr>
          <p:cNvPr id="4" name="Text 1"/>
          <p:cNvSpPr/>
          <p:nvPr/>
        </p:nvSpPr>
        <p:spPr>
          <a:xfrm>
            <a:off x="285750" y="707231"/>
            <a:ext cx="8572500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b="1" dirty="0">
                <a:solidFill>
                  <a:srgbClr val="4B556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Path to $500M Revenue</a:t>
            </a:r>
            <a:endParaRPr lang="en-US" sz="1046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1175147"/>
            <a:ext cx="5000625" cy="3571875"/>
          </a:xfrm>
          <a:prstGeom prst="rect">
            <a:avLst/>
          </a:prstGeom>
        </p:spPr>
      </p:pic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2188" y="1092994"/>
            <a:ext cx="114300" cy="114300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6243638" y="1064419"/>
            <a:ext cx="1539646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b="1" dirty="0">
                <a:solidFill>
                  <a:srgbClr val="3B82F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Bootstrap Phase (6 Months) </a:t>
            </a:r>
            <a:endParaRPr lang="en-US" sz="837" dirty="0"/>
          </a:p>
        </p:txBody>
      </p:sp>
      <p:sp>
        <p:nvSpPr>
          <p:cNvPr id="8" name="Shape 3"/>
          <p:cNvSpPr/>
          <p:nvPr/>
        </p:nvSpPr>
        <p:spPr>
          <a:xfrm>
            <a:off x="6072188" y="1293019"/>
            <a:ext cx="2786063" cy="942975"/>
          </a:xfrm>
          <a:prstGeom prst="rect">
            <a:avLst/>
          </a:prstGeom>
          <a:solidFill>
            <a:srgbClr val="6B46C1">
              <a:alpha val="5000"/>
            </a:srgbClr>
          </a:solidFill>
          <a:ln/>
        </p:spPr>
      </p:sp>
      <p:sp>
        <p:nvSpPr>
          <p:cNvPr id="9" name="Text 4"/>
          <p:cNvSpPr/>
          <p:nvPr/>
        </p:nvSpPr>
        <p:spPr>
          <a:xfrm>
            <a:off x="6157913" y="1378744"/>
            <a:ext cx="420979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dirty="0">
                <a:solidFill>
                  <a:srgbClr val="4B556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Month 1:</a:t>
            </a:r>
            <a:endParaRPr lang="en-US" sz="732" dirty="0"/>
          </a:p>
        </p:txBody>
      </p:sp>
      <p:sp>
        <p:nvSpPr>
          <p:cNvPr id="10" name="Text 5"/>
          <p:cNvSpPr/>
          <p:nvPr/>
        </p:nvSpPr>
        <p:spPr>
          <a:xfrm>
            <a:off x="7463042" y="1378744"/>
            <a:ext cx="1309483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b="1" dirty="0">
                <a:solidFill>
                  <a:srgbClr val="6B46C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15 customers, $3K revenue</a:t>
            </a:r>
            <a:endParaRPr lang="en-US" sz="732" dirty="0"/>
          </a:p>
        </p:txBody>
      </p:sp>
      <p:sp>
        <p:nvSpPr>
          <p:cNvPr id="11" name="Text 6"/>
          <p:cNvSpPr/>
          <p:nvPr/>
        </p:nvSpPr>
        <p:spPr>
          <a:xfrm>
            <a:off x="6157913" y="1585913"/>
            <a:ext cx="420979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dirty="0">
                <a:solidFill>
                  <a:srgbClr val="4B556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Month 3:</a:t>
            </a:r>
            <a:endParaRPr lang="en-US" sz="732" dirty="0"/>
          </a:p>
        </p:txBody>
      </p:sp>
      <p:sp>
        <p:nvSpPr>
          <p:cNvPr id="12" name="Text 7"/>
          <p:cNvSpPr/>
          <p:nvPr/>
        </p:nvSpPr>
        <p:spPr>
          <a:xfrm>
            <a:off x="7405836" y="1585913"/>
            <a:ext cx="1366689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b="1" dirty="0">
                <a:solidFill>
                  <a:srgbClr val="6B46C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50 customers, $10K revenue</a:t>
            </a:r>
            <a:endParaRPr lang="en-US" sz="732" dirty="0"/>
          </a:p>
        </p:txBody>
      </p:sp>
      <p:sp>
        <p:nvSpPr>
          <p:cNvPr id="13" name="Text 8"/>
          <p:cNvSpPr/>
          <p:nvPr/>
        </p:nvSpPr>
        <p:spPr>
          <a:xfrm>
            <a:off x="6157913" y="1793081"/>
            <a:ext cx="420979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dirty="0">
                <a:solidFill>
                  <a:srgbClr val="4B556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Month 6:</a:t>
            </a:r>
            <a:endParaRPr lang="en-US" sz="732" dirty="0"/>
          </a:p>
        </p:txBody>
      </p:sp>
      <p:sp>
        <p:nvSpPr>
          <p:cNvPr id="14" name="Text 9"/>
          <p:cNvSpPr/>
          <p:nvPr/>
        </p:nvSpPr>
        <p:spPr>
          <a:xfrm>
            <a:off x="7234219" y="1793081"/>
            <a:ext cx="1538306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b="1" dirty="0">
                <a:solidFill>
                  <a:srgbClr val="6B46C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200+ customers, $40K+ revenue</a:t>
            </a:r>
            <a:endParaRPr lang="en-US" sz="732" dirty="0"/>
          </a:p>
        </p:txBody>
      </p:sp>
      <p:sp>
        <p:nvSpPr>
          <p:cNvPr id="15" name="Text 10"/>
          <p:cNvSpPr/>
          <p:nvPr/>
        </p:nvSpPr>
        <p:spPr>
          <a:xfrm>
            <a:off x="6157913" y="2000250"/>
            <a:ext cx="703604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dirty="0">
                <a:solidFill>
                  <a:srgbClr val="4B556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Month 6 Profit:</a:t>
            </a:r>
            <a:endParaRPr lang="en-US" sz="732" dirty="0"/>
          </a:p>
        </p:txBody>
      </p:sp>
      <p:sp>
        <p:nvSpPr>
          <p:cNvPr id="16" name="Text 11"/>
          <p:cNvSpPr/>
          <p:nvPr/>
        </p:nvSpPr>
        <p:spPr>
          <a:xfrm>
            <a:off x="8478962" y="2000250"/>
            <a:ext cx="293563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b="1" dirty="0">
                <a:solidFill>
                  <a:srgbClr val="6B46C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$15K+</a:t>
            </a:r>
            <a:endParaRPr lang="en-US" sz="732" dirty="0"/>
          </a:p>
        </p:txBody>
      </p:sp>
      <p:pic>
        <p:nvPicPr>
          <p:cNvPr id="17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2188" y="2382441"/>
            <a:ext cx="114300" cy="114300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6243638" y="2353866"/>
            <a:ext cx="1440889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b="1" dirty="0">
                <a:solidFill>
                  <a:srgbClr val="3B82F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Series Seed Phase (Year 1) </a:t>
            </a:r>
            <a:endParaRPr lang="en-US" sz="837" dirty="0"/>
          </a:p>
        </p:txBody>
      </p:sp>
      <p:sp>
        <p:nvSpPr>
          <p:cNvPr id="19" name="Shape 13"/>
          <p:cNvSpPr/>
          <p:nvPr/>
        </p:nvSpPr>
        <p:spPr>
          <a:xfrm>
            <a:off x="6072188" y="2582466"/>
            <a:ext cx="2786063" cy="942975"/>
          </a:xfrm>
          <a:prstGeom prst="rect">
            <a:avLst/>
          </a:prstGeom>
          <a:solidFill>
            <a:srgbClr val="6B46C1">
              <a:alpha val="5000"/>
            </a:srgbClr>
          </a:solidFill>
          <a:ln/>
        </p:spPr>
      </p:sp>
      <p:sp>
        <p:nvSpPr>
          <p:cNvPr id="20" name="Text 14"/>
          <p:cNvSpPr/>
          <p:nvPr/>
        </p:nvSpPr>
        <p:spPr>
          <a:xfrm>
            <a:off x="6157913" y="2668191"/>
            <a:ext cx="859510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dirty="0">
                <a:solidFill>
                  <a:srgbClr val="4B556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Target Customers:</a:t>
            </a:r>
            <a:endParaRPr lang="en-US" sz="732" dirty="0"/>
          </a:p>
        </p:txBody>
      </p:sp>
      <p:sp>
        <p:nvSpPr>
          <p:cNvPr id="21" name="Text 15"/>
          <p:cNvSpPr/>
          <p:nvPr/>
        </p:nvSpPr>
        <p:spPr>
          <a:xfrm>
            <a:off x="8515769" y="2668191"/>
            <a:ext cx="256756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b="1" dirty="0">
                <a:solidFill>
                  <a:srgbClr val="6B46C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1,000</a:t>
            </a:r>
            <a:endParaRPr lang="en-US" sz="732" dirty="0"/>
          </a:p>
        </p:txBody>
      </p:sp>
      <p:sp>
        <p:nvSpPr>
          <p:cNvPr id="22" name="Text 16"/>
          <p:cNvSpPr/>
          <p:nvPr/>
        </p:nvSpPr>
        <p:spPr>
          <a:xfrm>
            <a:off x="6157913" y="2875359"/>
            <a:ext cx="844414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dirty="0">
                <a:solidFill>
                  <a:srgbClr val="4B556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Monthly Revenue:</a:t>
            </a:r>
            <a:endParaRPr lang="en-US" sz="732" dirty="0"/>
          </a:p>
        </p:txBody>
      </p:sp>
      <p:sp>
        <p:nvSpPr>
          <p:cNvPr id="23" name="Text 17"/>
          <p:cNvSpPr/>
          <p:nvPr/>
        </p:nvSpPr>
        <p:spPr>
          <a:xfrm>
            <a:off x="8230856" y="2875359"/>
            <a:ext cx="541669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b="1" dirty="0">
                <a:solidFill>
                  <a:srgbClr val="6B46C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$200K MRR</a:t>
            </a:r>
            <a:endParaRPr lang="en-US" sz="732" dirty="0"/>
          </a:p>
        </p:txBody>
      </p:sp>
      <p:sp>
        <p:nvSpPr>
          <p:cNvPr id="24" name="Text 18"/>
          <p:cNvSpPr/>
          <p:nvPr/>
        </p:nvSpPr>
        <p:spPr>
          <a:xfrm>
            <a:off x="6157913" y="3082528"/>
            <a:ext cx="697213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dirty="0">
                <a:solidFill>
                  <a:srgbClr val="4B556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Monthly Profit:</a:t>
            </a:r>
            <a:endParaRPr lang="en-US" sz="732" dirty="0"/>
          </a:p>
        </p:txBody>
      </p:sp>
      <p:sp>
        <p:nvSpPr>
          <p:cNvPr id="25" name="Text 19"/>
          <p:cNvSpPr/>
          <p:nvPr/>
        </p:nvSpPr>
        <p:spPr>
          <a:xfrm>
            <a:off x="8536195" y="3082528"/>
            <a:ext cx="236330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b="1" dirty="0">
                <a:solidFill>
                  <a:srgbClr val="6B46C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$50K</a:t>
            </a:r>
            <a:endParaRPr lang="en-US" sz="732" dirty="0"/>
          </a:p>
        </p:txBody>
      </p:sp>
      <p:sp>
        <p:nvSpPr>
          <p:cNvPr id="26" name="Text 20"/>
          <p:cNvSpPr/>
          <p:nvPr/>
        </p:nvSpPr>
        <p:spPr>
          <a:xfrm>
            <a:off x="6157913" y="3289697"/>
            <a:ext cx="720793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dirty="0">
                <a:solidFill>
                  <a:srgbClr val="4B556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Retention Rate:</a:t>
            </a:r>
            <a:endParaRPr lang="en-US" sz="732" dirty="0"/>
          </a:p>
        </p:txBody>
      </p:sp>
      <p:sp>
        <p:nvSpPr>
          <p:cNvPr id="27" name="Text 21"/>
          <p:cNvSpPr/>
          <p:nvPr/>
        </p:nvSpPr>
        <p:spPr>
          <a:xfrm>
            <a:off x="8570575" y="3289697"/>
            <a:ext cx="201950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b="1" dirty="0">
                <a:solidFill>
                  <a:srgbClr val="6B46C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85%</a:t>
            </a:r>
            <a:endParaRPr lang="en-US" sz="732" dirty="0"/>
          </a:p>
        </p:txBody>
      </p:sp>
      <p:sp>
        <p:nvSpPr>
          <p:cNvPr id="28" name="Shape 22"/>
          <p:cNvSpPr/>
          <p:nvPr/>
        </p:nvSpPr>
        <p:spPr>
          <a:xfrm>
            <a:off x="6072188" y="3643313"/>
            <a:ext cx="2786063" cy="1214438"/>
          </a:xfrm>
          <a:prstGeom prst="rect">
            <a:avLst/>
          </a:prstGeom>
          <a:solidFill>
            <a:srgbClr val="10B981">
              <a:alpha val="5000"/>
            </a:srgbClr>
          </a:solidFill>
          <a:ln/>
        </p:spPr>
      </p:sp>
      <p:sp>
        <p:nvSpPr>
          <p:cNvPr id="29" name="Text 23"/>
          <p:cNvSpPr/>
          <p:nvPr/>
        </p:nvSpPr>
        <p:spPr>
          <a:xfrm>
            <a:off x="6157913" y="3729038"/>
            <a:ext cx="2614613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b="1" dirty="0">
                <a:solidFill>
                  <a:srgbClr val="6B46C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Long-Term Vision (5 Years)</a:t>
            </a:r>
            <a:endParaRPr lang="en-US" sz="1046" dirty="0"/>
          </a:p>
        </p:txBody>
      </p:sp>
      <p:sp>
        <p:nvSpPr>
          <p:cNvPr id="30" name="Text 24"/>
          <p:cNvSpPr/>
          <p:nvPr/>
        </p:nvSpPr>
        <p:spPr>
          <a:xfrm>
            <a:off x="6157913" y="4000500"/>
            <a:ext cx="787905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dirty="0">
                <a:solidFill>
                  <a:srgbClr val="4B556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Annual Revenue:</a:t>
            </a:r>
            <a:endParaRPr lang="en-US" sz="732" dirty="0"/>
          </a:p>
        </p:txBody>
      </p:sp>
      <p:sp>
        <p:nvSpPr>
          <p:cNvPr id="31" name="Text 25"/>
          <p:cNvSpPr/>
          <p:nvPr/>
        </p:nvSpPr>
        <p:spPr>
          <a:xfrm>
            <a:off x="8450777" y="4000500"/>
            <a:ext cx="321748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b="1" dirty="0">
                <a:solidFill>
                  <a:srgbClr val="10B98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$500M</a:t>
            </a:r>
            <a:endParaRPr lang="en-US" sz="732" dirty="0"/>
          </a:p>
        </p:txBody>
      </p:sp>
      <p:sp>
        <p:nvSpPr>
          <p:cNvPr id="32" name="Text 26"/>
          <p:cNvSpPr/>
          <p:nvPr/>
        </p:nvSpPr>
        <p:spPr>
          <a:xfrm>
            <a:off x="6157913" y="4207669"/>
            <a:ext cx="408756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dirty="0">
                <a:solidFill>
                  <a:srgbClr val="4B556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Markets:</a:t>
            </a:r>
            <a:endParaRPr lang="en-US" sz="732" dirty="0"/>
          </a:p>
        </p:txBody>
      </p:sp>
      <p:sp>
        <p:nvSpPr>
          <p:cNvPr id="33" name="Text 27"/>
          <p:cNvSpPr/>
          <p:nvPr/>
        </p:nvSpPr>
        <p:spPr>
          <a:xfrm>
            <a:off x="7773879" y="4207669"/>
            <a:ext cx="998646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b="1" dirty="0">
                <a:solidFill>
                  <a:srgbClr val="10B98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50+ cities across U.S.</a:t>
            </a:r>
            <a:endParaRPr lang="en-US" sz="732" dirty="0"/>
          </a:p>
        </p:txBody>
      </p:sp>
      <p:sp>
        <p:nvSpPr>
          <p:cNvPr id="34" name="Text 28"/>
          <p:cNvSpPr/>
          <p:nvPr/>
        </p:nvSpPr>
        <p:spPr>
          <a:xfrm>
            <a:off x="6157913" y="4414838"/>
            <a:ext cx="842516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dirty="0">
                <a:solidFill>
                  <a:srgbClr val="4B556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Active Customers:</a:t>
            </a:r>
            <a:endParaRPr lang="en-US" sz="732" dirty="0"/>
          </a:p>
        </p:txBody>
      </p:sp>
      <p:sp>
        <p:nvSpPr>
          <p:cNvPr id="35" name="Text 29"/>
          <p:cNvSpPr/>
          <p:nvPr/>
        </p:nvSpPr>
        <p:spPr>
          <a:xfrm>
            <a:off x="8344151" y="4414838"/>
            <a:ext cx="428374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b="1" dirty="0">
                <a:solidFill>
                  <a:srgbClr val="10B98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100,000+</a:t>
            </a:r>
            <a:endParaRPr lang="en-US" sz="732" dirty="0"/>
          </a:p>
        </p:txBody>
      </p:sp>
      <p:sp>
        <p:nvSpPr>
          <p:cNvPr id="36" name="Text 30"/>
          <p:cNvSpPr/>
          <p:nvPr/>
        </p:nvSpPr>
        <p:spPr>
          <a:xfrm>
            <a:off x="6157913" y="4622006"/>
            <a:ext cx="792900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dirty="0">
                <a:solidFill>
                  <a:srgbClr val="4B556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Target Valuation:</a:t>
            </a:r>
            <a:endParaRPr lang="en-US" sz="732" dirty="0"/>
          </a:p>
        </p:txBody>
      </p:sp>
      <p:sp>
        <p:nvSpPr>
          <p:cNvPr id="37" name="Text 31"/>
          <p:cNvSpPr/>
          <p:nvPr/>
        </p:nvSpPr>
        <p:spPr>
          <a:xfrm>
            <a:off x="8445057" y="4622006"/>
            <a:ext cx="327468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b="1" dirty="0">
                <a:solidFill>
                  <a:srgbClr val="10B98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$5-10B</a:t>
            </a:r>
            <a:endParaRPr lang="en-US" sz="732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5725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2025" b="1" dirty="0">
                <a:solidFill>
                  <a:srgbClr val="6B46C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Board &amp; Leadership</a:t>
            </a:r>
            <a:endParaRPr lang="en-US" sz="2025" dirty="0"/>
          </a:p>
        </p:txBody>
      </p:sp>
      <p:sp>
        <p:nvSpPr>
          <p:cNvPr id="4" name="Text 1"/>
          <p:cNvSpPr/>
          <p:nvPr/>
        </p:nvSpPr>
        <p:spPr>
          <a:xfrm>
            <a:off x="285750" y="707231"/>
            <a:ext cx="8572500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b="1" dirty="0">
                <a:solidFill>
                  <a:srgbClr val="4B556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Strategic leadership with operational execution</a:t>
            </a:r>
            <a:endParaRPr lang="en-US" sz="1046" dirty="0"/>
          </a:p>
        </p:txBody>
      </p:sp>
      <p:sp>
        <p:nvSpPr>
          <p:cNvPr id="5" name="Text 2"/>
          <p:cNvSpPr/>
          <p:nvPr/>
        </p:nvSpPr>
        <p:spPr>
          <a:xfrm>
            <a:off x="285750" y="1028700"/>
            <a:ext cx="4179094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b="1" dirty="0">
                <a:solidFill>
                  <a:srgbClr val="6B46C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Board of Directors</a:t>
            </a:r>
            <a:endParaRPr lang="en-US" sz="942" dirty="0"/>
          </a:p>
        </p:txBody>
      </p:sp>
      <p:sp>
        <p:nvSpPr>
          <p:cNvPr id="6" name="Shape 3"/>
          <p:cNvSpPr/>
          <p:nvPr/>
        </p:nvSpPr>
        <p:spPr>
          <a:xfrm>
            <a:off x="285750" y="1293019"/>
            <a:ext cx="4179094" cy="428625"/>
          </a:xfrm>
          <a:prstGeom prst="rect">
            <a:avLst/>
          </a:prstGeom>
          <a:solidFill>
            <a:srgbClr val="6B46C1">
              <a:alpha val="5000"/>
            </a:srgbClr>
          </a:solidFill>
          <a:ln/>
        </p:spPr>
      </p:sp>
      <p:sp>
        <p:nvSpPr>
          <p:cNvPr id="7" name="Shape 4"/>
          <p:cNvSpPr/>
          <p:nvPr/>
        </p:nvSpPr>
        <p:spPr>
          <a:xfrm>
            <a:off x="357188" y="1364456"/>
            <a:ext cx="285750" cy="285750"/>
          </a:xfrm>
          <a:prstGeom prst="ellipse">
            <a:avLst/>
          </a:prstGeom>
          <a:solidFill>
            <a:srgbClr val="6B46C1"/>
          </a:solidFill>
          <a:ln/>
        </p:spPr>
      </p:sp>
      <p:sp>
        <p:nvSpPr>
          <p:cNvPr id="8" name="Text 5"/>
          <p:cNvSpPr/>
          <p:nvPr/>
        </p:nvSpPr>
        <p:spPr>
          <a:xfrm>
            <a:off x="357188" y="1364456"/>
            <a:ext cx="285750" cy="2857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942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H</a:t>
            </a:r>
            <a:endParaRPr lang="en-US" sz="942" dirty="0"/>
          </a:p>
        </p:txBody>
      </p:sp>
      <p:sp>
        <p:nvSpPr>
          <p:cNvPr id="9" name="Text 6"/>
          <p:cNvSpPr/>
          <p:nvPr/>
        </p:nvSpPr>
        <p:spPr>
          <a:xfrm>
            <a:off x="728663" y="1368028"/>
            <a:ext cx="3377682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b="1" dirty="0">
                <a:solidFill>
                  <a:srgbClr val="6B46C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Harrison Nguyen</a:t>
            </a:r>
            <a:endParaRPr lang="en-US" sz="732" dirty="0"/>
          </a:p>
        </p:txBody>
      </p:sp>
      <p:sp>
        <p:nvSpPr>
          <p:cNvPr id="10" name="Text 7"/>
          <p:cNvSpPr/>
          <p:nvPr/>
        </p:nvSpPr>
        <p:spPr>
          <a:xfrm>
            <a:off x="728663" y="1518047"/>
            <a:ext cx="3377682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28" dirty="0">
                <a:solidFill>
                  <a:srgbClr val="4B556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Chairman of the Board</a:t>
            </a:r>
            <a:endParaRPr lang="en-US" sz="628" dirty="0"/>
          </a:p>
        </p:txBody>
      </p:sp>
      <p:sp>
        <p:nvSpPr>
          <p:cNvPr id="11" name="Text 8"/>
          <p:cNvSpPr/>
          <p:nvPr/>
        </p:nvSpPr>
        <p:spPr>
          <a:xfrm>
            <a:off x="4106345" y="1432322"/>
            <a:ext cx="287062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b="1" dirty="0">
                <a:solidFill>
                  <a:srgbClr val="3B82F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33.3%</a:t>
            </a:r>
            <a:endParaRPr lang="en-US" sz="732" dirty="0"/>
          </a:p>
        </p:txBody>
      </p:sp>
      <p:sp>
        <p:nvSpPr>
          <p:cNvPr id="12" name="Shape 9"/>
          <p:cNvSpPr/>
          <p:nvPr/>
        </p:nvSpPr>
        <p:spPr>
          <a:xfrm>
            <a:off x="285750" y="1793081"/>
            <a:ext cx="4179094" cy="428625"/>
          </a:xfrm>
          <a:prstGeom prst="rect">
            <a:avLst/>
          </a:prstGeom>
          <a:solidFill>
            <a:srgbClr val="6B46C1">
              <a:alpha val="5000"/>
            </a:srgbClr>
          </a:solidFill>
          <a:ln/>
        </p:spPr>
      </p:sp>
      <p:sp>
        <p:nvSpPr>
          <p:cNvPr id="13" name="Shape 10"/>
          <p:cNvSpPr/>
          <p:nvPr/>
        </p:nvSpPr>
        <p:spPr>
          <a:xfrm>
            <a:off x="357188" y="1864519"/>
            <a:ext cx="285750" cy="285750"/>
          </a:xfrm>
          <a:prstGeom prst="ellipse">
            <a:avLst/>
          </a:prstGeom>
          <a:solidFill>
            <a:srgbClr val="6B46C1"/>
          </a:solidFill>
          <a:ln/>
        </p:spPr>
      </p:sp>
      <p:sp>
        <p:nvSpPr>
          <p:cNvPr id="14" name="Text 11"/>
          <p:cNvSpPr/>
          <p:nvPr/>
        </p:nvSpPr>
        <p:spPr>
          <a:xfrm>
            <a:off x="357188" y="1864519"/>
            <a:ext cx="285750" cy="2857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942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</a:t>
            </a:r>
            <a:endParaRPr lang="en-US" sz="942" dirty="0"/>
          </a:p>
        </p:txBody>
      </p:sp>
      <p:sp>
        <p:nvSpPr>
          <p:cNvPr id="15" name="Text 12"/>
          <p:cNvSpPr/>
          <p:nvPr/>
        </p:nvSpPr>
        <p:spPr>
          <a:xfrm>
            <a:off x="728663" y="1868091"/>
            <a:ext cx="3377682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b="1" dirty="0">
                <a:solidFill>
                  <a:srgbClr val="6B46C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Tim Nguyen</a:t>
            </a:r>
            <a:endParaRPr lang="en-US" sz="732" dirty="0"/>
          </a:p>
        </p:txBody>
      </p:sp>
      <p:sp>
        <p:nvSpPr>
          <p:cNvPr id="16" name="Text 13"/>
          <p:cNvSpPr/>
          <p:nvPr/>
        </p:nvSpPr>
        <p:spPr>
          <a:xfrm>
            <a:off x="728663" y="2018109"/>
            <a:ext cx="3377682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28" dirty="0">
                <a:solidFill>
                  <a:srgbClr val="4B556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CEO &amp; Board Member</a:t>
            </a:r>
            <a:endParaRPr lang="en-US" sz="628" dirty="0"/>
          </a:p>
        </p:txBody>
      </p:sp>
      <p:sp>
        <p:nvSpPr>
          <p:cNvPr id="17" name="Text 14"/>
          <p:cNvSpPr/>
          <p:nvPr/>
        </p:nvSpPr>
        <p:spPr>
          <a:xfrm>
            <a:off x="4106345" y="1932384"/>
            <a:ext cx="287062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b="1" dirty="0">
                <a:solidFill>
                  <a:srgbClr val="3B82F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33.3%</a:t>
            </a:r>
            <a:endParaRPr lang="en-US" sz="732" dirty="0"/>
          </a:p>
        </p:txBody>
      </p:sp>
      <p:sp>
        <p:nvSpPr>
          <p:cNvPr id="18" name="Shape 15"/>
          <p:cNvSpPr/>
          <p:nvPr/>
        </p:nvSpPr>
        <p:spPr>
          <a:xfrm>
            <a:off x="285750" y="2293144"/>
            <a:ext cx="4179094" cy="428625"/>
          </a:xfrm>
          <a:prstGeom prst="rect">
            <a:avLst/>
          </a:prstGeom>
          <a:solidFill>
            <a:srgbClr val="6B46C1">
              <a:alpha val="5000"/>
            </a:srgbClr>
          </a:solidFill>
          <a:ln/>
        </p:spPr>
      </p:sp>
      <p:sp>
        <p:nvSpPr>
          <p:cNvPr id="19" name="Shape 16"/>
          <p:cNvSpPr/>
          <p:nvPr/>
        </p:nvSpPr>
        <p:spPr>
          <a:xfrm>
            <a:off x="357188" y="2364581"/>
            <a:ext cx="285750" cy="285750"/>
          </a:xfrm>
          <a:prstGeom prst="ellipse">
            <a:avLst/>
          </a:prstGeom>
          <a:solidFill>
            <a:srgbClr val="6B46C1"/>
          </a:solidFill>
          <a:ln/>
        </p:spPr>
      </p:sp>
      <p:sp>
        <p:nvSpPr>
          <p:cNvPr id="20" name="Text 17"/>
          <p:cNvSpPr/>
          <p:nvPr/>
        </p:nvSpPr>
        <p:spPr>
          <a:xfrm>
            <a:off x="357188" y="2364581"/>
            <a:ext cx="285750" cy="2857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942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</a:t>
            </a:r>
            <a:endParaRPr lang="en-US" sz="942" dirty="0"/>
          </a:p>
        </p:txBody>
      </p:sp>
      <p:sp>
        <p:nvSpPr>
          <p:cNvPr id="21" name="Text 18"/>
          <p:cNvSpPr/>
          <p:nvPr/>
        </p:nvSpPr>
        <p:spPr>
          <a:xfrm>
            <a:off x="728663" y="2368153"/>
            <a:ext cx="3377682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b="1" dirty="0">
                <a:solidFill>
                  <a:srgbClr val="6B46C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Ian Greenberg</a:t>
            </a:r>
            <a:endParaRPr lang="en-US" sz="732" dirty="0"/>
          </a:p>
        </p:txBody>
      </p:sp>
      <p:sp>
        <p:nvSpPr>
          <p:cNvPr id="22" name="Text 19"/>
          <p:cNvSpPr/>
          <p:nvPr/>
        </p:nvSpPr>
        <p:spPr>
          <a:xfrm>
            <a:off x="728663" y="2518172"/>
            <a:ext cx="3377682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28" dirty="0">
                <a:solidFill>
                  <a:srgbClr val="4B556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Board Member &amp; Strategic Advisor</a:t>
            </a:r>
            <a:endParaRPr lang="en-US" sz="628" dirty="0"/>
          </a:p>
        </p:txBody>
      </p:sp>
      <p:sp>
        <p:nvSpPr>
          <p:cNvPr id="23" name="Text 20"/>
          <p:cNvSpPr/>
          <p:nvPr/>
        </p:nvSpPr>
        <p:spPr>
          <a:xfrm>
            <a:off x="4106345" y="2432447"/>
            <a:ext cx="287062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b="1" dirty="0">
                <a:solidFill>
                  <a:srgbClr val="3B82F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33.3%</a:t>
            </a:r>
            <a:endParaRPr lang="en-US" sz="732" dirty="0"/>
          </a:p>
        </p:txBody>
      </p:sp>
      <p:sp>
        <p:nvSpPr>
          <p:cNvPr id="24" name="Text 21"/>
          <p:cNvSpPr/>
          <p:nvPr/>
        </p:nvSpPr>
        <p:spPr>
          <a:xfrm>
            <a:off x="285750" y="2868216"/>
            <a:ext cx="4179094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b="1" dirty="0">
                <a:solidFill>
                  <a:srgbClr val="6B46C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Founding Partner Program</a:t>
            </a:r>
            <a:endParaRPr lang="en-US" sz="942" dirty="0"/>
          </a:p>
        </p:txBody>
      </p:sp>
      <p:sp>
        <p:nvSpPr>
          <p:cNvPr id="25" name="Shape 22"/>
          <p:cNvSpPr/>
          <p:nvPr/>
        </p:nvSpPr>
        <p:spPr>
          <a:xfrm>
            <a:off x="285750" y="3132534"/>
            <a:ext cx="2060972" cy="407194"/>
          </a:xfrm>
          <a:prstGeom prst="rect">
            <a:avLst/>
          </a:prstGeom>
          <a:solidFill>
            <a:srgbClr val="3B82F6">
              <a:alpha val="5000"/>
            </a:srgbClr>
          </a:solidFill>
          <a:ln/>
        </p:spPr>
      </p:sp>
      <p:pic>
        <p:nvPicPr>
          <p:cNvPr id="2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" y="3214688"/>
            <a:ext cx="125016" cy="100013"/>
          </a:xfrm>
          <a:prstGeom prst="rect">
            <a:avLst/>
          </a:prstGeom>
        </p:spPr>
      </p:pic>
      <p:sp>
        <p:nvSpPr>
          <p:cNvPr id="27" name="Text 23"/>
          <p:cNvSpPr/>
          <p:nvPr/>
        </p:nvSpPr>
        <p:spPr>
          <a:xfrm>
            <a:off x="510778" y="3189684"/>
            <a:ext cx="507178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b="1" dirty="0">
                <a:solidFill>
                  <a:srgbClr val="3B82F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COO Track </a:t>
            </a:r>
            <a:endParaRPr lang="en-US" sz="732" dirty="0"/>
          </a:p>
        </p:txBody>
      </p:sp>
      <p:sp>
        <p:nvSpPr>
          <p:cNvPr id="28" name="Text 24"/>
          <p:cNvSpPr/>
          <p:nvPr/>
        </p:nvSpPr>
        <p:spPr>
          <a:xfrm>
            <a:off x="342900" y="3353991"/>
            <a:ext cx="1946672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28" dirty="0">
                <a:solidFill>
                  <a:srgbClr val="4B556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4-6% equity</a:t>
            </a:r>
            <a:endParaRPr lang="en-US" sz="628" dirty="0"/>
          </a:p>
        </p:txBody>
      </p:sp>
      <p:sp>
        <p:nvSpPr>
          <p:cNvPr id="29" name="Shape 25"/>
          <p:cNvSpPr/>
          <p:nvPr/>
        </p:nvSpPr>
        <p:spPr>
          <a:xfrm>
            <a:off x="2403872" y="3132534"/>
            <a:ext cx="2060972" cy="407194"/>
          </a:xfrm>
          <a:prstGeom prst="rect">
            <a:avLst/>
          </a:prstGeom>
          <a:solidFill>
            <a:srgbClr val="3B82F6">
              <a:alpha val="5000"/>
            </a:srgbClr>
          </a:solidFill>
          <a:ln/>
        </p:spPr>
      </p:sp>
      <p:pic>
        <p:nvPicPr>
          <p:cNvPr id="3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1022" y="3214688"/>
            <a:ext cx="100013" cy="100013"/>
          </a:xfrm>
          <a:prstGeom prst="rect">
            <a:avLst/>
          </a:prstGeom>
        </p:spPr>
      </p:pic>
      <p:sp>
        <p:nvSpPr>
          <p:cNvPr id="31" name="Text 26"/>
          <p:cNvSpPr/>
          <p:nvPr/>
        </p:nvSpPr>
        <p:spPr>
          <a:xfrm>
            <a:off x="2603897" y="3189684"/>
            <a:ext cx="523084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b="1" dirty="0">
                <a:solidFill>
                  <a:srgbClr val="3B82F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CMO Track </a:t>
            </a:r>
            <a:endParaRPr lang="en-US" sz="732" dirty="0"/>
          </a:p>
        </p:txBody>
      </p:sp>
      <p:sp>
        <p:nvSpPr>
          <p:cNvPr id="32" name="Text 27"/>
          <p:cNvSpPr/>
          <p:nvPr/>
        </p:nvSpPr>
        <p:spPr>
          <a:xfrm>
            <a:off x="2461022" y="3353991"/>
            <a:ext cx="1946672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28" dirty="0">
                <a:solidFill>
                  <a:srgbClr val="4B556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3-4% equity</a:t>
            </a:r>
            <a:endParaRPr lang="en-US" sz="628" dirty="0"/>
          </a:p>
        </p:txBody>
      </p:sp>
      <p:sp>
        <p:nvSpPr>
          <p:cNvPr id="33" name="Shape 28"/>
          <p:cNvSpPr/>
          <p:nvPr/>
        </p:nvSpPr>
        <p:spPr>
          <a:xfrm>
            <a:off x="285750" y="3596878"/>
            <a:ext cx="2060972" cy="407194"/>
          </a:xfrm>
          <a:prstGeom prst="rect">
            <a:avLst/>
          </a:prstGeom>
          <a:solidFill>
            <a:srgbClr val="3B82F6">
              <a:alpha val="5000"/>
            </a:srgbClr>
          </a:solidFill>
          <a:ln/>
        </p:spPr>
      </p:sp>
      <p:pic>
        <p:nvPicPr>
          <p:cNvPr id="34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900" y="3679031"/>
            <a:ext cx="125016" cy="100013"/>
          </a:xfrm>
          <a:prstGeom prst="rect">
            <a:avLst/>
          </a:prstGeom>
        </p:spPr>
      </p:pic>
      <p:sp>
        <p:nvSpPr>
          <p:cNvPr id="35" name="Text 29"/>
          <p:cNvSpPr/>
          <p:nvPr/>
        </p:nvSpPr>
        <p:spPr>
          <a:xfrm>
            <a:off x="510778" y="3654028"/>
            <a:ext cx="485161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b="1" dirty="0">
                <a:solidFill>
                  <a:srgbClr val="3B82F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CTO Track </a:t>
            </a:r>
            <a:endParaRPr lang="en-US" sz="732" dirty="0"/>
          </a:p>
        </p:txBody>
      </p:sp>
      <p:sp>
        <p:nvSpPr>
          <p:cNvPr id="36" name="Text 30"/>
          <p:cNvSpPr/>
          <p:nvPr/>
        </p:nvSpPr>
        <p:spPr>
          <a:xfrm>
            <a:off x="342900" y="3818334"/>
            <a:ext cx="1946672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28" dirty="0">
                <a:solidFill>
                  <a:srgbClr val="4B556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4-6% equity</a:t>
            </a:r>
            <a:endParaRPr lang="en-US" sz="628" dirty="0"/>
          </a:p>
        </p:txBody>
      </p:sp>
      <p:sp>
        <p:nvSpPr>
          <p:cNvPr id="37" name="Shape 31"/>
          <p:cNvSpPr/>
          <p:nvPr/>
        </p:nvSpPr>
        <p:spPr>
          <a:xfrm>
            <a:off x="2403872" y="3596878"/>
            <a:ext cx="2060972" cy="407194"/>
          </a:xfrm>
          <a:prstGeom prst="rect">
            <a:avLst/>
          </a:prstGeom>
          <a:solidFill>
            <a:srgbClr val="3B82F6">
              <a:alpha val="5000"/>
            </a:srgbClr>
          </a:solidFill>
          <a:ln/>
        </p:spPr>
      </p:sp>
      <p:pic>
        <p:nvPicPr>
          <p:cNvPr id="38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1022" y="3679031"/>
            <a:ext cx="112514" cy="100013"/>
          </a:xfrm>
          <a:prstGeom prst="rect">
            <a:avLst/>
          </a:prstGeom>
        </p:spPr>
      </p:pic>
      <p:sp>
        <p:nvSpPr>
          <p:cNvPr id="39" name="Text 32"/>
          <p:cNvSpPr/>
          <p:nvPr/>
        </p:nvSpPr>
        <p:spPr>
          <a:xfrm>
            <a:off x="2616398" y="3654028"/>
            <a:ext cx="483961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b="1" dirty="0">
                <a:solidFill>
                  <a:srgbClr val="3B82F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CFO Track </a:t>
            </a:r>
            <a:endParaRPr lang="en-US" sz="732" dirty="0"/>
          </a:p>
        </p:txBody>
      </p:sp>
      <p:sp>
        <p:nvSpPr>
          <p:cNvPr id="40" name="Text 33"/>
          <p:cNvSpPr/>
          <p:nvPr/>
        </p:nvSpPr>
        <p:spPr>
          <a:xfrm>
            <a:off x="2461022" y="3818334"/>
            <a:ext cx="1946672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28" dirty="0">
                <a:solidFill>
                  <a:srgbClr val="4B556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2-3% equity</a:t>
            </a:r>
            <a:endParaRPr lang="en-US" sz="628" dirty="0"/>
          </a:p>
        </p:txBody>
      </p:sp>
      <p:sp>
        <p:nvSpPr>
          <p:cNvPr id="41" name="Shape 34"/>
          <p:cNvSpPr/>
          <p:nvPr/>
        </p:nvSpPr>
        <p:spPr>
          <a:xfrm>
            <a:off x="285750" y="4150519"/>
            <a:ext cx="4179094" cy="707231"/>
          </a:xfrm>
          <a:prstGeom prst="rect">
            <a:avLst/>
          </a:prstGeom>
          <a:solidFill>
            <a:srgbClr val="10B981">
              <a:alpha val="5000"/>
            </a:srgbClr>
          </a:solidFill>
          <a:ln/>
        </p:spPr>
      </p:sp>
      <p:sp>
        <p:nvSpPr>
          <p:cNvPr id="42" name="Text 35"/>
          <p:cNvSpPr/>
          <p:nvPr/>
        </p:nvSpPr>
        <p:spPr>
          <a:xfrm>
            <a:off x="357188" y="4221956"/>
            <a:ext cx="4036219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b="1" dirty="0">
                <a:solidFill>
                  <a:srgbClr val="6B46C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Equity Distribution</a:t>
            </a:r>
            <a:endParaRPr lang="en-US" sz="942" dirty="0"/>
          </a:p>
        </p:txBody>
      </p:sp>
      <p:sp>
        <p:nvSpPr>
          <p:cNvPr id="43" name="Text 36"/>
          <p:cNvSpPr/>
          <p:nvPr/>
        </p:nvSpPr>
        <p:spPr>
          <a:xfrm>
            <a:off x="357188" y="4471988"/>
            <a:ext cx="585006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28" dirty="0">
                <a:solidFill>
                  <a:srgbClr val="4B556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Board Control:</a:t>
            </a:r>
            <a:endParaRPr lang="en-US" sz="628" dirty="0"/>
          </a:p>
        </p:txBody>
      </p:sp>
      <p:sp>
        <p:nvSpPr>
          <p:cNvPr id="44" name="Text 37"/>
          <p:cNvSpPr/>
          <p:nvPr/>
        </p:nvSpPr>
        <p:spPr>
          <a:xfrm>
            <a:off x="2047968" y="4471988"/>
            <a:ext cx="298754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28" b="1" dirty="0">
                <a:solidFill>
                  <a:srgbClr val="10B98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75-80%</a:t>
            </a:r>
            <a:endParaRPr lang="en-US" sz="628" dirty="0"/>
          </a:p>
        </p:txBody>
      </p:sp>
      <p:sp>
        <p:nvSpPr>
          <p:cNvPr id="45" name="Text 38"/>
          <p:cNvSpPr/>
          <p:nvPr/>
        </p:nvSpPr>
        <p:spPr>
          <a:xfrm>
            <a:off x="2403872" y="4471988"/>
            <a:ext cx="772223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28" dirty="0">
                <a:solidFill>
                  <a:srgbClr val="4B556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Founding Partners:</a:t>
            </a:r>
            <a:endParaRPr lang="en-US" sz="628" dirty="0"/>
          </a:p>
        </p:txBody>
      </p:sp>
      <p:sp>
        <p:nvSpPr>
          <p:cNvPr id="46" name="Text 39"/>
          <p:cNvSpPr/>
          <p:nvPr/>
        </p:nvSpPr>
        <p:spPr>
          <a:xfrm>
            <a:off x="4094652" y="4471988"/>
            <a:ext cx="298754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28" b="1" dirty="0">
                <a:solidFill>
                  <a:srgbClr val="10B98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13-19%</a:t>
            </a:r>
            <a:endParaRPr lang="en-US" sz="628" dirty="0"/>
          </a:p>
        </p:txBody>
      </p:sp>
      <p:sp>
        <p:nvSpPr>
          <p:cNvPr id="47" name="Text 40"/>
          <p:cNvSpPr/>
          <p:nvPr/>
        </p:nvSpPr>
        <p:spPr>
          <a:xfrm>
            <a:off x="357188" y="4657725"/>
            <a:ext cx="453070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28" dirty="0">
                <a:solidFill>
                  <a:srgbClr val="4B556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Chief Maid:</a:t>
            </a:r>
            <a:endParaRPr lang="en-US" sz="628" dirty="0"/>
          </a:p>
        </p:txBody>
      </p:sp>
      <p:sp>
        <p:nvSpPr>
          <p:cNvPr id="48" name="Text 41"/>
          <p:cNvSpPr/>
          <p:nvPr/>
        </p:nvSpPr>
        <p:spPr>
          <a:xfrm>
            <a:off x="2146027" y="4657725"/>
            <a:ext cx="200695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28" b="1" dirty="0">
                <a:solidFill>
                  <a:srgbClr val="10B98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2-3%</a:t>
            </a:r>
            <a:endParaRPr lang="en-US" sz="628" dirty="0"/>
          </a:p>
        </p:txBody>
      </p:sp>
      <p:sp>
        <p:nvSpPr>
          <p:cNvPr id="49" name="Text 42"/>
          <p:cNvSpPr/>
          <p:nvPr/>
        </p:nvSpPr>
        <p:spPr>
          <a:xfrm>
            <a:off x="2403872" y="4657725"/>
            <a:ext cx="772390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28" dirty="0">
                <a:solidFill>
                  <a:srgbClr val="4B556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Future Team/ESOP:</a:t>
            </a:r>
            <a:endParaRPr lang="en-US" sz="628" dirty="0"/>
          </a:p>
        </p:txBody>
      </p:sp>
      <p:sp>
        <p:nvSpPr>
          <p:cNvPr id="50" name="Text 43"/>
          <p:cNvSpPr/>
          <p:nvPr/>
        </p:nvSpPr>
        <p:spPr>
          <a:xfrm>
            <a:off x="4192712" y="4657725"/>
            <a:ext cx="200695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28" b="1" dirty="0">
                <a:solidFill>
                  <a:srgbClr val="10B98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3-5%</a:t>
            </a:r>
            <a:endParaRPr lang="en-US" sz="628" dirty="0"/>
          </a:p>
        </p:txBody>
      </p:sp>
      <p:pic>
        <p:nvPicPr>
          <p:cNvPr id="51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04172" y="1335881"/>
            <a:ext cx="3929063" cy="3214688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5725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2025" b="1" dirty="0">
                <a:solidFill>
                  <a:srgbClr val="6B46C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$100K Convertible Note</a:t>
            </a:r>
            <a:endParaRPr lang="en-US" sz="2025" dirty="0"/>
          </a:p>
        </p:txBody>
      </p:sp>
      <p:sp>
        <p:nvSpPr>
          <p:cNvPr id="4" name="Text 1"/>
          <p:cNvSpPr/>
          <p:nvPr/>
        </p:nvSpPr>
        <p:spPr>
          <a:xfrm>
            <a:off x="285750" y="707231"/>
            <a:ext cx="8572500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b="1" dirty="0">
                <a:solidFill>
                  <a:srgbClr val="4B556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Strategic capital to accelerate growth</a:t>
            </a:r>
            <a:endParaRPr lang="en-US" sz="1046" dirty="0"/>
          </a:p>
        </p:txBody>
      </p:sp>
      <p:sp>
        <p:nvSpPr>
          <p:cNvPr id="5" name="Text 2"/>
          <p:cNvSpPr/>
          <p:nvPr/>
        </p:nvSpPr>
        <p:spPr>
          <a:xfrm>
            <a:off x="285750" y="1064419"/>
            <a:ext cx="4179094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b="1" dirty="0">
                <a:solidFill>
                  <a:srgbClr val="6B46C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Convertible Note Terms</a:t>
            </a:r>
            <a:endParaRPr lang="en-US" sz="1046" dirty="0"/>
          </a:p>
        </p:txBody>
      </p:sp>
      <p:sp>
        <p:nvSpPr>
          <p:cNvPr id="6" name="Shape 3"/>
          <p:cNvSpPr/>
          <p:nvPr/>
        </p:nvSpPr>
        <p:spPr>
          <a:xfrm>
            <a:off x="285750" y="1350169"/>
            <a:ext cx="4179094" cy="1114425"/>
          </a:xfrm>
          <a:prstGeom prst="rect">
            <a:avLst/>
          </a:prstGeom>
          <a:solidFill>
            <a:srgbClr val="6B46C1">
              <a:alpha val="5000"/>
            </a:srgbClr>
          </a:solidFill>
          <a:ln/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906" y="1485900"/>
            <a:ext cx="85725" cy="11430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50069" y="1464469"/>
            <a:ext cx="741471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b="1" dirty="0">
                <a:solidFill>
                  <a:srgbClr val="6B46C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25% discount</a:t>
            </a:r>
            <a:endParaRPr lang="en-US" sz="837" dirty="0"/>
          </a:p>
        </p:txBody>
      </p:sp>
      <p:sp>
        <p:nvSpPr>
          <p:cNvPr id="9" name="Text 5"/>
          <p:cNvSpPr/>
          <p:nvPr/>
        </p:nvSpPr>
        <p:spPr>
          <a:xfrm>
            <a:off x="1291540" y="1464469"/>
            <a:ext cx="784668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to Series Seed</a:t>
            </a:r>
            <a:endParaRPr lang="en-US" sz="837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906" y="1728788"/>
            <a:ext cx="114300" cy="114300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578644" y="1707356"/>
            <a:ext cx="630827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b="1" dirty="0">
                <a:solidFill>
                  <a:srgbClr val="6B46C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6% interest</a:t>
            </a:r>
            <a:endParaRPr lang="en-US" sz="837" dirty="0"/>
          </a:p>
        </p:txBody>
      </p:sp>
      <p:sp>
        <p:nvSpPr>
          <p:cNvPr id="12" name="Text 7"/>
          <p:cNvSpPr/>
          <p:nvPr/>
        </p:nvSpPr>
        <p:spPr>
          <a:xfrm>
            <a:off x="1209470" y="1707356"/>
            <a:ext cx="1075358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, 24-month maturity</a:t>
            </a:r>
            <a:endParaRPr lang="en-US" sz="837" dirty="0"/>
          </a:p>
        </p:txBody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906" y="1971675"/>
            <a:ext cx="114300" cy="114300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578644" y="1950244"/>
            <a:ext cx="642603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Converts at </a:t>
            </a:r>
            <a:endParaRPr lang="en-US" sz="837" dirty="0"/>
          </a:p>
        </p:txBody>
      </p:sp>
      <p:sp>
        <p:nvSpPr>
          <p:cNvPr id="15" name="Text 9"/>
          <p:cNvSpPr/>
          <p:nvPr/>
        </p:nvSpPr>
        <p:spPr>
          <a:xfrm>
            <a:off x="1221246" y="1950244"/>
            <a:ext cx="1189072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b="1" dirty="0">
                <a:solidFill>
                  <a:srgbClr val="6B46C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$1M+ qualified round</a:t>
            </a:r>
            <a:endParaRPr lang="en-US" sz="837" dirty="0"/>
          </a:p>
        </p:txBody>
      </p:sp>
      <p:pic>
        <p:nvPicPr>
          <p:cNvPr id="1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906" y="2214563"/>
            <a:ext cx="128588" cy="114300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592931" y="2193131"/>
            <a:ext cx="1032383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Series Seed target: </a:t>
            </a:r>
            <a:endParaRPr lang="en-US" sz="837" dirty="0"/>
          </a:p>
        </p:txBody>
      </p:sp>
      <p:sp>
        <p:nvSpPr>
          <p:cNvPr id="18" name="Text 11"/>
          <p:cNvSpPr/>
          <p:nvPr/>
        </p:nvSpPr>
        <p:spPr>
          <a:xfrm>
            <a:off x="1625315" y="2193131"/>
            <a:ext cx="103729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b="1" dirty="0">
                <a:solidFill>
                  <a:srgbClr val="6B46C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$5-10M pre-money</a:t>
            </a:r>
            <a:endParaRPr lang="en-US" sz="837" dirty="0"/>
          </a:p>
        </p:txBody>
      </p:sp>
      <p:sp>
        <p:nvSpPr>
          <p:cNvPr id="19" name="Text 12"/>
          <p:cNvSpPr/>
          <p:nvPr/>
        </p:nvSpPr>
        <p:spPr>
          <a:xfrm>
            <a:off x="285750" y="3457575"/>
            <a:ext cx="4179094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b="1" dirty="0">
                <a:solidFill>
                  <a:srgbClr val="6B46C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What This Gets You</a:t>
            </a:r>
            <a:endParaRPr lang="en-US" sz="1046" dirty="0"/>
          </a:p>
        </p:txBody>
      </p:sp>
      <p:sp>
        <p:nvSpPr>
          <p:cNvPr id="20" name="Shape 13"/>
          <p:cNvSpPr/>
          <p:nvPr/>
        </p:nvSpPr>
        <p:spPr>
          <a:xfrm>
            <a:off x="285750" y="3743325"/>
            <a:ext cx="4179094" cy="1114425"/>
          </a:xfrm>
          <a:prstGeom prst="rect">
            <a:avLst/>
          </a:prstGeom>
          <a:solidFill>
            <a:srgbClr val="10B981">
              <a:alpha val="5000"/>
            </a:srgbClr>
          </a:solidFill>
          <a:ln/>
        </p:spPr>
      </p:sp>
      <p:pic>
        <p:nvPicPr>
          <p:cNvPr id="21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2906" y="3879056"/>
            <a:ext cx="114300" cy="114300"/>
          </a:xfrm>
          <a:prstGeom prst="rect">
            <a:avLst/>
          </a:prstGeom>
        </p:spPr>
      </p:pic>
      <p:sp>
        <p:nvSpPr>
          <p:cNvPr id="22" name="Text 14"/>
          <p:cNvSpPr/>
          <p:nvPr/>
        </p:nvSpPr>
        <p:spPr>
          <a:xfrm>
            <a:off x="578644" y="3850481"/>
            <a:ext cx="2202786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Ground floor of billion-dollar opportunity</a:t>
            </a:r>
            <a:endParaRPr lang="en-US" sz="837" dirty="0"/>
          </a:p>
        </p:txBody>
      </p:sp>
      <p:pic>
        <p:nvPicPr>
          <p:cNvPr id="23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2906" y="4121944"/>
            <a:ext cx="100013" cy="114300"/>
          </a:xfrm>
          <a:prstGeom prst="rect">
            <a:avLst/>
          </a:prstGeom>
        </p:spPr>
      </p:pic>
      <p:sp>
        <p:nvSpPr>
          <p:cNvPr id="24" name="Text 15"/>
          <p:cNvSpPr/>
          <p:nvPr/>
        </p:nvSpPr>
        <p:spPr>
          <a:xfrm>
            <a:off x="564356" y="4093369"/>
            <a:ext cx="2459627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25% discount to $5-10M Series Seed valuation</a:t>
            </a:r>
            <a:endParaRPr lang="en-US" sz="837" dirty="0"/>
          </a:p>
        </p:txBody>
      </p:sp>
      <p:pic>
        <p:nvPicPr>
          <p:cNvPr id="25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2906" y="4364831"/>
            <a:ext cx="142875" cy="114300"/>
          </a:xfrm>
          <a:prstGeom prst="rect">
            <a:avLst/>
          </a:prstGeom>
        </p:spPr>
      </p:pic>
      <p:sp>
        <p:nvSpPr>
          <p:cNvPr id="26" name="Text 16"/>
          <p:cNvSpPr/>
          <p:nvPr/>
        </p:nvSpPr>
        <p:spPr>
          <a:xfrm>
            <a:off x="607219" y="4336256"/>
            <a:ext cx="1709812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Proven team with built platform</a:t>
            </a:r>
            <a:endParaRPr lang="en-US" sz="837" dirty="0"/>
          </a:p>
        </p:txBody>
      </p:sp>
      <p:pic>
        <p:nvPicPr>
          <p:cNvPr id="27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2906" y="4607719"/>
            <a:ext cx="114300" cy="114300"/>
          </a:xfrm>
          <a:prstGeom prst="rect">
            <a:avLst/>
          </a:prstGeom>
        </p:spPr>
      </p:pic>
      <p:sp>
        <p:nvSpPr>
          <p:cNvPr id="28" name="Text 17"/>
          <p:cNvSpPr/>
          <p:nvPr/>
        </p:nvSpPr>
        <p:spPr>
          <a:xfrm>
            <a:off x="578644" y="4579144"/>
            <a:ext cx="1619064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First-mover in massive market</a:t>
            </a:r>
            <a:endParaRPr lang="en-US" sz="837" dirty="0"/>
          </a:p>
        </p:txBody>
      </p:sp>
      <p:pic>
        <p:nvPicPr>
          <p:cNvPr id="29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82766" y="1175147"/>
            <a:ext cx="3571875" cy="357187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21506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572500" cy="45005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2363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Building the Starbucks of Home Services</a:t>
            </a:r>
            <a:endParaRPr lang="en-US" sz="2363" dirty="0"/>
          </a:p>
        </p:txBody>
      </p:sp>
      <p:sp>
        <p:nvSpPr>
          <p:cNvPr id="4" name="Text 1"/>
          <p:cNvSpPr/>
          <p:nvPr/>
        </p:nvSpPr>
        <p:spPr>
          <a:xfrm>
            <a:off x="285750" y="807244"/>
            <a:ext cx="8572500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350" b="1" dirty="0">
                <a:solidFill>
                  <a:srgbClr val="FFFFFF">
                    <a:alpha val="90000"/>
                  </a:srgbClr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From Dallas to National Brand</a:t>
            </a:r>
            <a:endParaRPr lang="en-US" sz="135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0" y="1278731"/>
            <a:ext cx="4179094" cy="2000250"/>
          </a:xfrm>
          <a:prstGeom prst="rect">
            <a:avLst/>
          </a:prstGeom>
        </p:spPr>
      </p:pic>
      <p:sp>
        <p:nvSpPr>
          <p:cNvPr id="6" name="Shape 2"/>
          <p:cNvSpPr/>
          <p:nvPr/>
        </p:nvSpPr>
        <p:spPr>
          <a:xfrm>
            <a:off x="285750" y="3421856"/>
            <a:ext cx="4179094" cy="1507331"/>
          </a:xfrm>
          <a:prstGeom prst="rect">
            <a:avLst/>
          </a:prstGeom>
          <a:solidFill>
            <a:srgbClr val="FFFFFF">
              <a:alpha val="10000"/>
            </a:srgbClr>
          </a:solidFill>
          <a:ln/>
        </p:spPr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625" y="3600450"/>
            <a:ext cx="160734" cy="14287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60797" y="3564731"/>
            <a:ext cx="1554073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Geographic Expansion </a:t>
            </a:r>
            <a:endParaRPr lang="en-US" sz="1046" dirty="0"/>
          </a:p>
        </p:txBody>
      </p:sp>
      <p:pic>
        <p:nvPicPr>
          <p:cNvPr id="9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625" y="3914775"/>
            <a:ext cx="114300" cy="114300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614363" y="3893344"/>
            <a:ext cx="37387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b="1" dirty="0">
                <a:solidFill>
                  <a:srgbClr val="10B98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Year 1:</a:t>
            </a:r>
            <a:endParaRPr lang="en-US" sz="837" dirty="0"/>
          </a:p>
        </p:txBody>
      </p:sp>
      <p:sp>
        <p:nvSpPr>
          <p:cNvPr id="11" name="Text 5"/>
          <p:cNvSpPr/>
          <p:nvPr/>
        </p:nvSpPr>
        <p:spPr>
          <a:xfrm>
            <a:off x="988237" y="3893344"/>
            <a:ext cx="979447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Own North Dallas</a:t>
            </a:r>
            <a:endParaRPr lang="en-US" sz="837" dirty="0"/>
          </a:p>
        </p:txBody>
      </p:sp>
      <p:pic>
        <p:nvPicPr>
          <p:cNvPr id="12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625" y="4157663"/>
            <a:ext cx="114300" cy="114300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614363" y="4136231"/>
            <a:ext cx="37387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b="1" dirty="0">
                <a:solidFill>
                  <a:srgbClr val="10B98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Year 2:</a:t>
            </a:r>
            <a:endParaRPr lang="en-US" sz="837" dirty="0"/>
          </a:p>
        </p:txBody>
      </p:sp>
      <p:sp>
        <p:nvSpPr>
          <p:cNvPr id="14" name="Text 7"/>
          <p:cNvSpPr/>
          <p:nvPr/>
        </p:nvSpPr>
        <p:spPr>
          <a:xfrm>
            <a:off x="988237" y="4136231"/>
            <a:ext cx="2555649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Dominate Texas (Austin, Houston, San Antonio)</a:t>
            </a:r>
            <a:endParaRPr lang="en-US" sz="837" dirty="0"/>
          </a:p>
        </p:txBody>
      </p:sp>
      <p:pic>
        <p:nvPicPr>
          <p:cNvPr id="15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8625" y="4400550"/>
            <a:ext cx="114300" cy="114300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614363" y="4379119"/>
            <a:ext cx="53207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b="1" dirty="0">
                <a:solidFill>
                  <a:srgbClr val="10B98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Years 3-4:</a:t>
            </a:r>
            <a:endParaRPr lang="en-US" sz="837" dirty="0"/>
          </a:p>
        </p:txBody>
      </p:sp>
      <p:sp>
        <p:nvSpPr>
          <p:cNvPr id="17" name="Text 9"/>
          <p:cNvSpPr/>
          <p:nvPr/>
        </p:nvSpPr>
        <p:spPr>
          <a:xfrm>
            <a:off x="1146432" y="4379119"/>
            <a:ext cx="1175928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Southwest expansion</a:t>
            </a:r>
            <a:endParaRPr lang="en-US" sz="837" dirty="0"/>
          </a:p>
        </p:txBody>
      </p:sp>
      <p:pic>
        <p:nvPicPr>
          <p:cNvPr id="1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8625" y="4643438"/>
            <a:ext cx="114300" cy="114300"/>
          </a:xfrm>
          <a:prstGeom prst="rect">
            <a:avLst/>
          </a:prstGeom>
        </p:spPr>
      </p:pic>
      <p:sp>
        <p:nvSpPr>
          <p:cNvPr id="19" name="Text 10"/>
          <p:cNvSpPr/>
          <p:nvPr/>
        </p:nvSpPr>
        <p:spPr>
          <a:xfrm>
            <a:off x="614363" y="4622006"/>
            <a:ext cx="439257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b="1" dirty="0">
                <a:solidFill>
                  <a:srgbClr val="10B98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Year 5+:</a:t>
            </a:r>
            <a:endParaRPr lang="en-US" sz="837" dirty="0"/>
          </a:p>
        </p:txBody>
      </p:sp>
      <p:sp>
        <p:nvSpPr>
          <p:cNvPr id="20" name="Text 11"/>
          <p:cNvSpPr/>
          <p:nvPr/>
        </p:nvSpPr>
        <p:spPr>
          <a:xfrm>
            <a:off x="1053619" y="4622006"/>
            <a:ext cx="83487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National brand</a:t>
            </a:r>
            <a:endParaRPr lang="en-US" sz="837" dirty="0"/>
          </a:p>
        </p:txBody>
      </p:sp>
      <p:pic>
        <p:nvPicPr>
          <p:cNvPr id="21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79156" y="1278731"/>
            <a:ext cx="4179094" cy="2000250"/>
          </a:xfrm>
          <a:prstGeom prst="rect">
            <a:avLst/>
          </a:prstGeom>
        </p:spPr>
      </p:pic>
      <p:sp>
        <p:nvSpPr>
          <p:cNvPr id="22" name="Shape 12"/>
          <p:cNvSpPr/>
          <p:nvPr/>
        </p:nvSpPr>
        <p:spPr>
          <a:xfrm>
            <a:off x="4679156" y="3421856"/>
            <a:ext cx="4179094" cy="2507456"/>
          </a:xfrm>
          <a:prstGeom prst="rect">
            <a:avLst/>
          </a:prstGeom>
          <a:solidFill>
            <a:srgbClr val="FFFFFF">
              <a:alpha val="10000"/>
            </a:srgbClr>
          </a:solidFill>
          <a:ln/>
        </p:spPr>
      </p:sp>
      <p:pic>
        <p:nvPicPr>
          <p:cNvPr id="23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22031" y="3600450"/>
            <a:ext cx="160734" cy="142875"/>
          </a:xfrm>
          <a:prstGeom prst="rect">
            <a:avLst/>
          </a:prstGeom>
        </p:spPr>
      </p:pic>
      <p:sp>
        <p:nvSpPr>
          <p:cNvPr id="24" name="Text 13"/>
          <p:cNvSpPr/>
          <p:nvPr/>
        </p:nvSpPr>
        <p:spPr>
          <a:xfrm>
            <a:off x="5054203" y="3564731"/>
            <a:ext cx="1171882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Beyond Cleaning </a:t>
            </a:r>
            <a:endParaRPr lang="en-US" sz="1046" dirty="0"/>
          </a:p>
        </p:txBody>
      </p:sp>
      <p:pic>
        <p:nvPicPr>
          <p:cNvPr id="25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22031" y="3914775"/>
            <a:ext cx="114300" cy="114300"/>
          </a:xfrm>
          <a:prstGeom prst="rect">
            <a:avLst/>
          </a:prstGeom>
        </p:spPr>
      </p:pic>
      <p:sp>
        <p:nvSpPr>
          <p:cNvPr id="26" name="Text 14"/>
          <p:cNvSpPr/>
          <p:nvPr/>
        </p:nvSpPr>
        <p:spPr>
          <a:xfrm>
            <a:off x="5007769" y="3886200"/>
            <a:ext cx="3707606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The AI that knows your home becomes the platform for all home services</a:t>
            </a:r>
            <a:endParaRPr lang="en-US" sz="837" dirty="0"/>
          </a:p>
        </p:txBody>
      </p:sp>
      <p:pic>
        <p:nvPicPr>
          <p:cNvPr id="27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22031" y="4329113"/>
            <a:ext cx="114300" cy="114300"/>
          </a:xfrm>
          <a:prstGeom prst="rect">
            <a:avLst/>
          </a:prstGeom>
        </p:spPr>
      </p:pic>
      <p:sp>
        <p:nvSpPr>
          <p:cNvPr id="28" name="Text 15"/>
          <p:cNvSpPr/>
          <p:nvPr/>
        </p:nvSpPr>
        <p:spPr>
          <a:xfrm>
            <a:off x="5007769" y="4300538"/>
            <a:ext cx="252168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Maintenance, Lawn care, Organization, Repairs</a:t>
            </a:r>
            <a:endParaRPr lang="en-US" sz="837" dirty="0"/>
          </a:p>
        </p:txBody>
      </p:sp>
      <p:pic>
        <p:nvPicPr>
          <p:cNvPr id="29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822031" y="4614863"/>
            <a:ext cx="142875" cy="142875"/>
          </a:xfrm>
          <a:prstGeom prst="rect">
            <a:avLst/>
          </a:prstGeom>
        </p:spPr>
      </p:pic>
      <p:sp>
        <p:nvSpPr>
          <p:cNvPr id="30" name="Text 16"/>
          <p:cNvSpPr/>
          <p:nvPr/>
        </p:nvSpPr>
        <p:spPr>
          <a:xfrm>
            <a:off x="5036344" y="4579144"/>
            <a:ext cx="1272592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Exit Opportunities </a:t>
            </a:r>
            <a:endParaRPr lang="en-US" sz="1046" dirty="0"/>
          </a:p>
        </p:txBody>
      </p:sp>
      <p:sp>
        <p:nvSpPr>
          <p:cNvPr id="31" name="Shape 17"/>
          <p:cNvSpPr/>
          <p:nvPr/>
        </p:nvSpPr>
        <p:spPr>
          <a:xfrm>
            <a:off x="4822031" y="4900613"/>
            <a:ext cx="1893094" cy="885825"/>
          </a:xfrm>
          <a:prstGeom prst="rect">
            <a:avLst/>
          </a:prstGeom>
          <a:solidFill>
            <a:srgbClr val="FFFFFF">
              <a:alpha val="5000"/>
            </a:srgbClr>
          </a:solidFill>
          <a:ln/>
        </p:spPr>
      </p:sp>
      <p:sp>
        <p:nvSpPr>
          <p:cNvPr id="32" name="Text 18"/>
          <p:cNvSpPr/>
          <p:nvPr/>
        </p:nvSpPr>
        <p:spPr>
          <a:xfrm>
            <a:off x="4907756" y="4986338"/>
            <a:ext cx="1721644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837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Strategic Acquisition</a:t>
            </a:r>
            <a:endParaRPr lang="en-US" sz="837" dirty="0"/>
          </a:p>
        </p:txBody>
      </p:sp>
      <p:sp>
        <p:nvSpPr>
          <p:cNvPr id="33" name="Text 19"/>
          <p:cNvSpPr/>
          <p:nvPr/>
        </p:nvSpPr>
        <p:spPr>
          <a:xfrm>
            <a:off x="4907756" y="5193506"/>
            <a:ext cx="1721644" cy="30003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32" dirty="0">
                <a:solidFill>
                  <a:srgbClr val="FFFFFF">
                    <a:alpha val="80000"/>
                  </a:srgbClr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Years 3-5: Amazon, Google, ServiceTitan, Angi</a:t>
            </a:r>
            <a:endParaRPr lang="en-US" sz="732" dirty="0"/>
          </a:p>
        </p:txBody>
      </p:sp>
      <p:sp>
        <p:nvSpPr>
          <p:cNvPr id="34" name="Text 20"/>
          <p:cNvSpPr/>
          <p:nvPr/>
        </p:nvSpPr>
        <p:spPr>
          <a:xfrm>
            <a:off x="4907756" y="5529263"/>
            <a:ext cx="1721644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837" b="1" dirty="0">
                <a:solidFill>
                  <a:srgbClr val="10B98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$500M-$1B</a:t>
            </a:r>
            <a:endParaRPr lang="en-US" sz="837" dirty="0"/>
          </a:p>
        </p:txBody>
      </p:sp>
      <p:sp>
        <p:nvSpPr>
          <p:cNvPr id="35" name="Shape 21"/>
          <p:cNvSpPr/>
          <p:nvPr/>
        </p:nvSpPr>
        <p:spPr>
          <a:xfrm>
            <a:off x="6822281" y="4900613"/>
            <a:ext cx="1893094" cy="885825"/>
          </a:xfrm>
          <a:prstGeom prst="rect">
            <a:avLst/>
          </a:prstGeom>
          <a:solidFill>
            <a:srgbClr val="FFFFFF">
              <a:alpha val="5000"/>
            </a:srgbClr>
          </a:solidFill>
          <a:ln/>
        </p:spPr>
      </p:sp>
      <p:sp>
        <p:nvSpPr>
          <p:cNvPr id="36" name="Text 22"/>
          <p:cNvSpPr/>
          <p:nvPr/>
        </p:nvSpPr>
        <p:spPr>
          <a:xfrm>
            <a:off x="6908006" y="4986338"/>
            <a:ext cx="1721644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837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Financial Exit</a:t>
            </a:r>
            <a:endParaRPr lang="en-US" sz="837" dirty="0"/>
          </a:p>
        </p:txBody>
      </p:sp>
      <p:sp>
        <p:nvSpPr>
          <p:cNvPr id="37" name="Text 23"/>
          <p:cNvSpPr/>
          <p:nvPr/>
        </p:nvSpPr>
        <p:spPr>
          <a:xfrm>
            <a:off x="6908006" y="5193506"/>
            <a:ext cx="1721644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32" dirty="0">
                <a:solidFill>
                  <a:srgbClr val="FFFFFF">
                    <a:alpha val="80000"/>
                  </a:srgbClr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Years 5-7: PE Rollup, IPO</a:t>
            </a:r>
            <a:endParaRPr lang="en-US" sz="732" dirty="0"/>
          </a:p>
        </p:txBody>
      </p:sp>
      <p:sp>
        <p:nvSpPr>
          <p:cNvPr id="38" name="Text 24"/>
          <p:cNvSpPr/>
          <p:nvPr/>
        </p:nvSpPr>
        <p:spPr>
          <a:xfrm>
            <a:off x="6908006" y="5379244"/>
            <a:ext cx="1721644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837" b="1" dirty="0">
                <a:solidFill>
                  <a:srgbClr val="10B98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$1B-$3B</a:t>
            </a:r>
            <a:endParaRPr lang="en-US" sz="837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5725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2025" b="1" dirty="0">
                <a:solidFill>
                  <a:srgbClr val="6B46C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Problems in the Cleaning Industry</a:t>
            </a:r>
            <a:endParaRPr lang="en-US" sz="2025" dirty="0"/>
          </a:p>
        </p:txBody>
      </p:sp>
      <p:sp>
        <p:nvSpPr>
          <p:cNvPr id="4" name="Text 1"/>
          <p:cNvSpPr/>
          <p:nvPr/>
        </p:nvSpPr>
        <p:spPr>
          <a:xfrm>
            <a:off x="285750" y="742950"/>
            <a:ext cx="8572500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b="1" dirty="0">
                <a:solidFill>
                  <a:srgbClr val="4B556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"Every cleaning service treats your home like it's their first time"</a:t>
            </a:r>
            <a:endParaRPr lang="en-US" sz="1046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0" y="1407319"/>
            <a:ext cx="4179094" cy="3214688"/>
          </a:xfrm>
          <a:prstGeom prst="rect">
            <a:avLst/>
          </a:prstGeom>
        </p:spPr>
      </p:pic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9156" y="1814513"/>
            <a:ext cx="114300" cy="114300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4879181" y="1794867"/>
            <a:ext cx="923916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Inconsistency:</a:t>
            </a:r>
            <a:endParaRPr lang="en-US" sz="942" dirty="0"/>
          </a:p>
        </p:txBody>
      </p:sp>
      <p:sp>
        <p:nvSpPr>
          <p:cNvPr id="8" name="Text 3"/>
          <p:cNvSpPr/>
          <p:nvPr/>
        </p:nvSpPr>
        <p:spPr>
          <a:xfrm>
            <a:off x="5803097" y="1794867"/>
            <a:ext cx="2597088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Different cleaner each time, no memory of </a:t>
            </a:r>
            <a:endParaRPr lang="en-US" sz="942" dirty="0"/>
          </a:p>
        </p:txBody>
      </p:sp>
      <p:sp>
        <p:nvSpPr>
          <p:cNvPr id="9" name="Text 4"/>
          <p:cNvSpPr/>
          <p:nvPr/>
        </p:nvSpPr>
        <p:spPr>
          <a:xfrm>
            <a:off x="4879181" y="1987748"/>
            <a:ext cx="717277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preferences</a:t>
            </a:r>
            <a:endParaRPr lang="en-US" sz="942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9156" y="2314575"/>
            <a:ext cx="114300" cy="11430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4879181" y="2294930"/>
            <a:ext cx="808193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Trust deficit:</a:t>
            </a:r>
            <a:endParaRPr lang="en-US" sz="942" dirty="0"/>
          </a:p>
        </p:txBody>
      </p:sp>
      <p:sp>
        <p:nvSpPr>
          <p:cNvPr id="12" name="Text 6"/>
          <p:cNvSpPr/>
          <p:nvPr/>
        </p:nvSpPr>
        <p:spPr>
          <a:xfrm>
            <a:off x="5687374" y="2294930"/>
            <a:ext cx="2569183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Strangers in homes with no accountability</a:t>
            </a:r>
            <a:endParaRPr lang="en-US" sz="942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9156" y="2621756"/>
            <a:ext cx="114300" cy="114300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4879181" y="2602111"/>
            <a:ext cx="863473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Price opacity:</a:t>
            </a:r>
            <a:endParaRPr lang="en-US" sz="942" dirty="0"/>
          </a:p>
        </p:txBody>
      </p:sp>
      <p:sp>
        <p:nvSpPr>
          <p:cNvPr id="15" name="Text 8"/>
          <p:cNvSpPr/>
          <p:nvPr/>
        </p:nvSpPr>
        <p:spPr>
          <a:xfrm>
            <a:off x="5742654" y="2602111"/>
            <a:ext cx="2312789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Hidden fees, unclear pricing structure</a:t>
            </a:r>
            <a:endParaRPr lang="en-US" sz="942" dirty="0"/>
          </a:p>
        </p:txBody>
      </p:sp>
      <p:pic>
        <p:nvPicPr>
          <p:cNvPr id="16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79156" y="2928938"/>
            <a:ext cx="114300" cy="114300"/>
          </a:xfrm>
          <a:prstGeom prst="rect">
            <a:avLst/>
          </a:prstGeom>
        </p:spPr>
      </p:pic>
      <p:sp>
        <p:nvSpPr>
          <p:cNvPr id="17" name="Text 9"/>
          <p:cNvSpPr/>
          <p:nvPr/>
        </p:nvSpPr>
        <p:spPr>
          <a:xfrm>
            <a:off x="4879181" y="2909292"/>
            <a:ext cx="108825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Poor technology:</a:t>
            </a:r>
            <a:endParaRPr lang="en-US" sz="942" dirty="0"/>
          </a:p>
        </p:txBody>
      </p:sp>
      <p:sp>
        <p:nvSpPr>
          <p:cNvPr id="18" name="Text 10"/>
          <p:cNvSpPr/>
          <p:nvPr/>
        </p:nvSpPr>
        <p:spPr>
          <a:xfrm>
            <a:off x="5967431" y="2909292"/>
            <a:ext cx="2509019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Manual scheduling, no digital experience</a:t>
            </a:r>
            <a:endParaRPr lang="en-US" sz="942" dirty="0"/>
          </a:p>
        </p:txBody>
      </p:sp>
      <p:sp>
        <p:nvSpPr>
          <p:cNvPr id="19" name="Shape 11"/>
          <p:cNvSpPr/>
          <p:nvPr/>
        </p:nvSpPr>
        <p:spPr>
          <a:xfrm>
            <a:off x="4679156" y="3350419"/>
            <a:ext cx="4179094" cy="892969"/>
          </a:xfrm>
          <a:prstGeom prst="rect">
            <a:avLst/>
          </a:prstGeom>
          <a:solidFill>
            <a:srgbClr val="6B46C1">
              <a:alpha val="5000"/>
            </a:srgbClr>
          </a:solidFill>
          <a:ln/>
        </p:spPr>
      </p:sp>
      <p:sp>
        <p:nvSpPr>
          <p:cNvPr id="20" name="Text 12"/>
          <p:cNvSpPr/>
          <p:nvPr/>
        </p:nvSpPr>
        <p:spPr>
          <a:xfrm>
            <a:off x="4786313" y="3457575"/>
            <a:ext cx="3964781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b="1" dirty="0">
                <a:solidFill>
                  <a:srgbClr val="6B46C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North Dallas Market Reality:</a:t>
            </a:r>
            <a:endParaRPr lang="en-US" sz="837" dirty="0"/>
          </a:p>
        </p:txBody>
      </p:sp>
      <p:pic>
        <p:nvPicPr>
          <p:cNvPr id="21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86313" y="3714750"/>
            <a:ext cx="142875" cy="114300"/>
          </a:xfrm>
          <a:prstGeom prst="rect">
            <a:avLst/>
          </a:prstGeom>
        </p:spPr>
      </p:pic>
      <p:sp>
        <p:nvSpPr>
          <p:cNvPr id="22" name="Text 13"/>
          <p:cNvSpPr/>
          <p:nvPr/>
        </p:nvSpPr>
        <p:spPr>
          <a:xfrm>
            <a:off x="4986338" y="3686175"/>
            <a:ext cx="947663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842,691 residents</a:t>
            </a:r>
            <a:endParaRPr lang="en-US" sz="837" dirty="0"/>
          </a:p>
        </p:txBody>
      </p:sp>
      <p:pic>
        <p:nvPicPr>
          <p:cNvPr id="23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41157" y="3714750"/>
            <a:ext cx="128588" cy="114300"/>
          </a:xfrm>
          <a:prstGeom prst="rect">
            <a:avLst/>
          </a:prstGeom>
        </p:spPr>
      </p:pic>
      <p:sp>
        <p:nvSpPr>
          <p:cNvPr id="24" name="Text 14"/>
          <p:cNvSpPr/>
          <p:nvPr/>
        </p:nvSpPr>
        <p:spPr>
          <a:xfrm>
            <a:off x="6226894" y="3686175"/>
            <a:ext cx="1368419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85,500 target households</a:t>
            </a:r>
            <a:endParaRPr lang="en-US" sz="837" dirty="0"/>
          </a:p>
        </p:txBody>
      </p:sp>
      <p:pic>
        <p:nvPicPr>
          <p:cNvPr id="25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86313" y="3993356"/>
            <a:ext cx="71438" cy="114300"/>
          </a:xfrm>
          <a:prstGeom prst="rect">
            <a:avLst/>
          </a:prstGeom>
        </p:spPr>
      </p:pic>
      <p:sp>
        <p:nvSpPr>
          <p:cNvPr id="26" name="Text 15"/>
          <p:cNvSpPr/>
          <p:nvPr/>
        </p:nvSpPr>
        <p:spPr>
          <a:xfrm>
            <a:off x="4914900" y="3964781"/>
            <a:ext cx="1496783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$96K-$142K median income</a:t>
            </a:r>
            <a:endParaRPr lang="en-US" sz="837" dirty="0"/>
          </a:p>
        </p:txBody>
      </p:sp>
      <p:pic>
        <p:nvPicPr>
          <p:cNvPr id="27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18839" y="3993356"/>
            <a:ext cx="142875" cy="114300"/>
          </a:xfrm>
          <a:prstGeom prst="rect">
            <a:avLst/>
          </a:prstGeom>
        </p:spPr>
      </p:pic>
      <p:sp>
        <p:nvSpPr>
          <p:cNvPr id="28" name="Text 16"/>
          <p:cNvSpPr/>
          <p:nvPr/>
        </p:nvSpPr>
        <p:spPr>
          <a:xfrm>
            <a:off x="6718864" y="3964781"/>
            <a:ext cx="1962327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ZERO tech-enabled cleaning services</a:t>
            </a:r>
            <a:endParaRPr lang="en-US" sz="837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5725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2025" b="1" dirty="0">
                <a:solidFill>
                  <a:srgbClr val="6B46C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Maidly.ai: The Cleaning Service with a Memory</a:t>
            </a:r>
            <a:endParaRPr lang="en-US" sz="2025" dirty="0"/>
          </a:p>
        </p:txBody>
      </p:sp>
      <p:sp>
        <p:nvSpPr>
          <p:cNvPr id="4" name="Text 1"/>
          <p:cNvSpPr/>
          <p:nvPr/>
        </p:nvSpPr>
        <p:spPr>
          <a:xfrm>
            <a:off x="285750" y="742950"/>
            <a:ext cx="8572500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b="1" dirty="0">
                <a:solidFill>
                  <a:srgbClr val="4B556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AI-powered system that remembers every detail of your home</a:t>
            </a:r>
            <a:endParaRPr lang="en-US" sz="1046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0" y="1500188"/>
            <a:ext cx="114300" cy="11430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485775" y="1471613"/>
            <a:ext cx="3979069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b="1" dirty="0">
                <a:solidFill>
                  <a:srgbClr val="3B82F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AI Memory System</a:t>
            </a:r>
            <a:endParaRPr lang="en-US" sz="837" dirty="0"/>
          </a:p>
        </p:txBody>
      </p:sp>
      <p:sp>
        <p:nvSpPr>
          <p:cNvPr id="7" name="Text 3"/>
          <p:cNvSpPr/>
          <p:nvPr/>
        </p:nvSpPr>
        <p:spPr>
          <a:xfrm>
            <a:off x="485775" y="1671638"/>
            <a:ext cx="3979069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4B556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Remembers where items belong, preferred products, and special instructions</a:t>
            </a:r>
            <a:endParaRPr lang="en-US" sz="837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50" y="2185988"/>
            <a:ext cx="114300" cy="114300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485775" y="2157413"/>
            <a:ext cx="3979069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b="1" dirty="0">
                <a:solidFill>
                  <a:srgbClr val="3B82F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Learning Loop</a:t>
            </a:r>
            <a:endParaRPr lang="en-US" sz="837" dirty="0"/>
          </a:p>
        </p:txBody>
      </p:sp>
      <p:sp>
        <p:nvSpPr>
          <p:cNvPr id="10" name="Text 5"/>
          <p:cNvSpPr/>
          <p:nvPr/>
        </p:nvSpPr>
        <p:spPr>
          <a:xfrm>
            <a:off x="485775" y="2357438"/>
            <a:ext cx="3979069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4B556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Improves service quality through feedback analysis and continuous learning</a:t>
            </a:r>
            <a:endParaRPr lang="en-US" sz="837" dirty="0"/>
          </a:p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750" y="2871788"/>
            <a:ext cx="114300" cy="114300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485775" y="2843213"/>
            <a:ext cx="3979069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b="1" dirty="0">
                <a:solidFill>
                  <a:srgbClr val="3B82F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Predictive Analytics</a:t>
            </a:r>
            <a:endParaRPr lang="en-US" sz="837" dirty="0"/>
          </a:p>
        </p:txBody>
      </p:sp>
      <p:sp>
        <p:nvSpPr>
          <p:cNvPr id="13" name="Text 7"/>
          <p:cNvSpPr/>
          <p:nvPr/>
        </p:nvSpPr>
        <p:spPr>
          <a:xfrm>
            <a:off x="485775" y="3043238"/>
            <a:ext cx="3979069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4B556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Suggests optimal cleaning frequency and services based on usage patterns</a:t>
            </a:r>
            <a:endParaRPr lang="en-US" sz="837" dirty="0"/>
          </a:p>
        </p:txBody>
      </p:sp>
      <p:pic>
        <p:nvPicPr>
          <p:cNvPr id="14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750" y="3557588"/>
            <a:ext cx="85725" cy="114300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457200" y="3529013"/>
            <a:ext cx="2797169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b="1" dirty="0">
                <a:solidFill>
                  <a:srgbClr val="3B82F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Crew Briefings</a:t>
            </a:r>
            <a:endParaRPr lang="en-US" sz="837" dirty="0"/>
          </a:p>
        </p:txBody>
      </p:sp>
      <p:sp>
        <p:nvSpPr>
          <p:cNvPr id="16" name="Text 9"/>
          <p:cNvSpPr/>
          <p:nvPr/>
        </p:nvSpPr>
        <p:spPr>
          <a:xfrm>
            <a:off x="457200" y="3729038"/>
            <a:ext cx="2797169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4B556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AI-generated personalized instructions for each visit</a:t>
            </a:r>
            <a:endParaRPr lang="en-US" sz="837" dirty="0"/>
          </a:p>
        </p:txBody>
      </p:sp>
      <p:pic>
        <p:nvPicPr>
          <p:cNvPr id="1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5750" y="4071938"/>
            <a:ext cx="142875" cy="114300"/>
          </a:xfrm>
          <a:prstGeom prst="rect">
            <a:avLst/>
          </a:prstGeom>
        </p:spPr>
      </p:pic>
      <p:sp>
        <p:nvSpPr>
          <p:cNvPr id="18" name="Text 10"/>
          <p:cNvSpPr/>
          <p:nvPr/>
        </p:nvSpPr>
        <p:spPr>
          <a:xfrm>
            <a:off x="514350" y="4043363"/>
            <a:ext cx="2950313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b="1" dirty="0">
                <a:solidFill>
                  <a:srgbClr val="3B82F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Same Team Consistency</a:t>
            </a:r>
            <a:endParaRPr lang="en-US" sz="837" dirty="0"/>
          </a:p>
        </p:txBody>
      </p:sp>
      <p:sp>
        <p:nvSpPr>
          <p:cNvPr id="19" name="Text 11"/>
          <p:cNvSpPr/>
          <p:nvPr/>
        </p:nvSpPr>
        <p:spPr>
          <a:xfrm>
            <a:off x="514350" y="4243388"/>
            <a:ext cx="2950313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4B556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Consistent crew assignment builds trust and familiarity</a:t>
            </a:r>
            <a:endParaRPr lang="en-US" sz="837" dirty="0"/>
          </a:p>
        </p:txBody>
      </p:sp>
      <p:pic>
        <p:nvPicPr>
          <p:cNvPr id="20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39953" y="1228725"/>
            <a:ext cx="2857500" cy="357187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6007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5725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2025" b="1" dirty="0">
                <a:solidFill>
                  <a:srgbClr val="6B46C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Market Opportunity</a:t>
            </a:r>
            <a:endParaRPr lang="en-US" sz="2025" dirty="0"/>
          </a:p>
        </p:txBody>
      </p:sp>
      <p:sp>
        <p:nvSpPr>
          <p:cNvPr id="4" name="Text 1"/>
          <p:cNvSpPr/>
          <p:nvPr/>
        </p:nvSpPr>
        <p:spPr>
          <a:xfrm>
            <a:off x="285750" y="742950"/>
            <a:ext cx="8572500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b="1" dirty="0">
                <a:solidFill>
                  <a:srgbClr val="4B556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Massive Market, Perfect Timing</a:t>
            </a:r>
            <a:endParaRPr lang="en-US" sz="1046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0" y="1171575"/>
            <a:ext cx="3571875" cy="2000250"/>
          </a:xfrm>
          <a:prstGeom prst="rect">
            <a:avLst/>
          </a:prstGeom>
        </p:spPr>
      </p:pic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50" y="3314700"/>
            <a:ext cx="3571875" cy="2000250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4679156" y="1743075"/>
            <a:ext cx="4179094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b="1" dirty="0">
                <a:solidFill>
                  <a:srgbClr val="6B46C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Market Size</a:t>
            </a:r>
            <a:endParaRPr lang="en-US" sz="1046" dirty="0"/>
          </a:p>
        </p:txBody>
      </p:sp>
      <p:sp>
        <p:nvSpPr>
          <p:cNvPr id="8" name="Shape 3"/>
          <p:cNvSpPr/>
          <p:nvPr/>
        </p:nvSpPr>
        <p:spPr>
          <a:xfrm>
            <a:off x="4679156" y="2043113"/>
            <a:ext cx="285750" cy="285750"/>
          </a:xfrm>
          <a:prstGeom prst="ellipse">
            <a:avLst/>
          </a:prstGeom>
          <a:solidFill>
            <a:srgbClr val="6B46C1">
              <a:alpha val="10000"/>
            </a:srgbClr>
          </a:solidFill>
          <a:ln/>
        </p:spPr>
      </p:sp>
      <p:pic>
        <p:nvPicPr>
          <p:cNvPr id="9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4881" y="2128838"/>
            <a:ext cx="114300" cy="114300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5079206" y="2098477"/>
            <a:ext cx="305926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b="1" dirty="0">
                <a:solidFill>
                  <a:srgbClr val="3B82F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TAM:</a:t>
            </a:r>
            <a:endParaRPr lang="en-US" sz="942" dirty="0"/>
          </a:p>
        </p:txBody>
      </p:sp>
      <p:sp>
        <p:nvSpPr>
          <p:cNvPr id="11" name="Text 5"/>
          <p:cNvSpPr/>
          <p:nvPr/>
        </p:nvSpPr>
        <p:spPr>
          <a:xfrm>
            <a:off x="5385132" y="2098477"/>
            <a:ext cx="1781082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$100B U.S. Cleaning Industry</a:t>
            </a:r>
            <a:endParaRPr lang="en-US" sz="942" dirty="0"/>
          </a:p>
        </p:txBody>
      </p:sp>
      <p:sp>
        <p:nvSpPr>
          <p:cNvPr id="12" name="Shape 6"/>
          <p:cNvSpPr/>
          <p:nvPr/>
        </p:nvSpPr>
        <p:spPr>
          <a:xfrm>
            <a:off x="4679156" y="2443163"/>
            <a:ext cx="285750" cy="285750"/>
          </a:xfrm>
          <a:prstGeom prst="ellipse">
            <a:avLst/>
          </a:prstGeom>
          <a:solidFill>
            <a:srgbClr val="6B46C1">
              <a:alpha val="10000"/>
            </a:srgbClr>
          </a:solidFill>
          <a:ln/>
        </p:spPr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7738" y="2528888"/>
            <a:ext cx="128588" cy="114300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5079206" y="2498527"/>
            <a:ext cx="312344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b="1" dirty="0">
                <a:solidFill>
                  <a:srgbClr val="3B82F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SAM:</a:t>
            </a:r>
            <a:endParaRPr lang="en-US" sz="942" dirty="0"/>
          </a:p>
        </p:txBody>
      </p:sp>
      <p:sp>
        <p:nvSpPr>
          <p:cNvPr id="15" name="Text 8"/>
          <p:cNvSpPr/>
          <p:nvPr/>
        </p:nvSpPr>
        <p:spPr>
          <a:xfrm>
            <a:off x="5391550" y="2498527"/>
            <a:ext cx="2208507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$77M North Dallas Premium Market</a:t>
            </a:r>
            <a:endParaRPr lang="en-US" sz="942" dirty="0"/>
          </a:p>
        </p:txBody>
      </p:sp>
      <p:sp>
        <p:nvSpPr>
          <p:cNvPr id="16" name="Shape 9"/>
          <p:cNvSpPr/>
          <p:nvPr/>
        </p:nvSpPr>
        <p:spPr>
          <a:xfrm>
            <a:off x="4679156" y="2843213"/>
            <a:ext cx="285750" cy="285750"/>
          </a:xfrm>
          <a:prstGeom prst="ellipse">
            <a:avLst/>
          </a:prstGeom>
          <a:solidFill>
            <a:srgbClr val="6B46C1">
              <a:alpha val="10000"/>
            </a:srgbClr>
          </a:solidFill>
          <a:ln/>
        </p:spPr>
      </p:sp>
      <p:pic>
        <p:nvPicPr>
          <p:cNvPr id="1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64881" y="2928938"/>
            <a:ext cx="114300" cy="114300"/>
          </a:xfrm>
          <a:prstGeom prst="rect">
            <a:avLst/>
          </a:prstGeom>
        </p:spPr>
      </p:pic>
      <p:sp>
        <p:nvSpPr>
          <p:cNvPr id="18" name="Text 10"/>
          <p:cNvSpPr/>
          <p:nvPr/>
        </p:nvSpPr>
        <p:spPr>
          <a:xfrm>
            <a:off x="5079206" y="2898577"/>
            <a:ext cx="327664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b="1" dirty="0">
                <a:solidFill>
                  <a:srgbClr val="3B82F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SOM:</a:t>
            </a:r>
            <a:endParaRPr lang="en-US" sz="942" dirty="0"/>
          </a:p>
        </p:txBody>
      </p:sp>
      <p:sp>
        <p:nvSpPr>
          <p:cNvPr id="19" name="Text 11"/>
          <p:cNvSpPr/>
          <p:nvPr/>
        </p:nvSpPr>
        <p:spPr>
          <a:xfrm>
            <a:off x="5406870" y="2898577"/>
            <a:ext cx="1269048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$15M (Year 5 Target)</a:t>
            </a:r>
            <a:endParaRPr lang="en-US" sz="942" dirty="0"/>
          </a:p>
        </p:txBody>
      </p:sp>
      <p:sp>
        <p:nvSpPr>
          <p:cNvPr id="20" name="Text 12"/>
          <p:cNvSpPr/>
          <p:nvPr/>
        </p:nvSpPr>
        <p:spPr>
          <a:xfrm>
            <a:off x="4679156" y="3243263"/>
            <a:ext cx="4179094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b="1" dirty="0">
                <a:solidFill>
                  <a:srgbClr val="6B46C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North Dallas Demographics</a:t>
            </a:r>
            <a:endParaRPr lang="en-US" sz="1046" dirty="0"/>
          </a:p>
        </p:txBody>
      </p:sp>
      <p:sp>
        <p:nvSpPr>
          <p:cNvPr id="21" name="Shape 13"/>
          <p:cNvSpPr/>
          <p:nvPr/>
        </p:nvSpPr>
        <p:spPr>
          <a:xfrm>
            <a:off x="4679156" y="3543300"/>
            <a:ext cx="285750" cy="285750"/>
          </a:xfrm>
          <a:prstGeom prst="ellipse">
            <a:avLst/>
          </a:prstGeom>
          <a:solidFill>
            <a:srgbClr val="6B46C1">
              <a:alpha val="10000"/>
            </a:srgbClr>
          </a:solidFill>
          <a:ln/>
        </p:spPr>
      </p:sp>
      <p:pic>
        <p:nvPicPr>
          <p:cNvPr id="22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50594" y="3629025"/>
            <a:ext cx="142875" cy="114300"/>
          </a:xfrm>
          <a:prstGeom prst="rect">
            <a:avLst/>
          </a:prstGeom>
        </p:spPr>
      </p:pic>
      <p:sp>
        <p:nvSpPr>
          <p:cNvPr id="23" name="Text 14"/>
          <p:cNvSpPr/>
          <p:nvPr/>
        </p:nvSpPr>
        <p:spPr>
          <a:xfrm>
            <a:off x="5079206" y="3598664"/>
            <a:ext cx="477208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b="1" dirty="0">
                <a:solidFill>
                  <a:srgbClr val="3B82F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842,691</a:t>
            </a:r>
            <a:endParaRPr lang="en-US" sz="942" dirty="0"/>
          </a:p>
        </p:txBody>
      </p:sp>
      <p:sp>
        <p:nvSpPr>
          <p:cNvPr id="24" name="Text 15"/>
          <p:cNvSpPr/>
          <p:nvPr/>
        </p:nvSpPr>
        <p:spPr>
          <a:xfrm>
            <a:off x="5556414" y="3598664"/>
            <a:ext cx="2914845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residents across Frisco, McKinney, Allen &amp; Plano</a:t>
            </a:r>
            <a:endParaRPr lang="en-US" sz="942" dirty="0"/>
          </a:p>
        </p:txBody>
      </p:sp>
      <p:sp>
        <p:nvSpPr>
          <p:cNvPr id="25" name="Shape 16"/>
          <p:cNvSpPr/>
          <p:nvPr/>
        </p:nvSpPr>
        <p:spPr>
          <a:xfrm>
            <a:off x="4679156" y="3943350"/>
            <a:ext cx="285750" cy="285750"/>
          </a:xfrm>
          <a:prstGeom prst="ellipse">
            <a:avLst/>
          </a:prstGeom>
          <a:solidFill>
            <a:srgbClr val="6B46C1">
              <a:alpha val="10000"/>
            </a:srgbClr>
          </a:solidFill>
          <a:ln/>
        </p:spPr>
      </p:sp>
      <p:pic>
        <p:nvPicPr>
          <p:cNvPr id="26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57738" y="4029075"/>
            <a:ext cx="128588" cy="114300"/>
          </a:xfrm>
          <a:prstGeom prst="rect">
            <a:avLst/>
          </a:prstGeom>
        </p:spPr>
      </p:pic>
      <p:sp>
        <p:nvSpPr>
          <p:cNvPr id="27" name="Text 17"/>
          <p:cNvSpPr/>
          <p:nvPr/>
        </p:nvSpPr>
        <p:spPr>
          <a:xfrm>
            <a:off x="5079206" y="3998714"/>
            <a:ext cx="40365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b="1" dirty="0">
                <a:solidFill>
                  <a:srgbClr val="3B82F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85,500</a:t>
            </a:r>
            <a:endParaRPr lang="en-US" sz="942" dirty="0"/>
          </a:p>
        </p:txBody>
      </p:sp>
      <p:sp>
        <p:nvSpPr>
          <p:cNvPr id="28" name="Text 18"/>
          <p:cNvSpPr/>
          <p:nvPr/>
        </p:nvSpPr>
        <p:spPr>
          <a:xfrm>
            <a:off x="5482856" y="3998714"/>
            <a:ext cx="2455525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target households (top 30% income tier)</a:t>
            </a:r>
            <a:endParaRPr lang="en-US" sz="942" dirty="0"/>
          </a:p>
        </p:txBody>
      </p:sp>
      <p:sp>
        <p:nvSpPr>
          <p:cNvPr id="29" name="Shape 19"/>
          <p:cNvSpPr/>
          <p:nvPr/>
        </p:nvSpPr>
        <p:spPr>
          <a:xfrm>
            <a:off x="4679156" y="4343400"/>
            <a:ext cx="285750" cy="285750"/>
          </a:xfrm>
          <a:prstGeom prst="ellipse">
            <a:avLst/>
          </a:prstGeom>
          <a:solidFill>
            <a:srgbClr val="6B46C1">
              <a:alpha val="10000"/>
            </a:srgbClr>
          </a:solidFill>
          <a:ln/>
        </p:spPr>
      </p:sp>
      <p:pic>
        <p:nvPicPr>
          <p:cNvPr id="30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86313" y="4429125"/>
            <a:ext cx="71438" cy="114300"/>
          </a:xfrm>
          <a:prstGeom prst="rect">
            <a:avLst/>
          </a:prstGeom>
        </p:spPr>
      </p:pic>
      <p:sp>
        <p:nvSpPr>
          <p:cNvPr id="31" name="Text 20"/>
          <p:cNvSpPr/>
          <p:nvPr/>
        </p:nvSpPr>
        <p:spPr>
          <a:xfrm>
            <a:off x="5079206" y="4398764"/>
            <a:ext cx="722663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b="1" dirty="0">
                <a:solidFill>
                  <a:srgbClr val="3B82F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$96K-$142K</a:t>
            </a:r>
            <a:endParaRPr lang="en-US" sz="942" dirty="0"/>
          </a:p>
        </p:txBody>
      </p:sp>
      <p:sp>
        <p:nvSpPr>
          <p:cNvPr id="32" name="Text 21"/>
          <p:cNvSpPr/>
          <p:nvPr/>
        </p:nvSpPr>
        <p:spPr>
          <a:xfrm>
            <a:off x="5801869" y="4398764"/>
            <a:ext cx="1642197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median household income</a:t>
            </a:r>
            <a:endParaRPr lang="en-US" sz="942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74357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5725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2025" b="1" dirty="0">
                <a:solidFill>
                  <a:srgbClr val="6B46C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How It Works</a:t>
            </a:r>
            <a:endParaRPr lang="en-US" sz="2025" dirty="0"/>
          </a:p>
        </p:txBody>
      </p:sp>
      <p:sp>
        <p:nvSpPr>
          <p:cNvPr id="4" name="Text 1"/>
          <p:cNvSpPr/>
          <p:nvPr/>
        </p:nvSpPr>
        <p:spPr>
          <a:xfrm>
            <a:off x="285750" y="742950"/>
            <a:ext cx="8572500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b="1" dirty="0">
                <a:solidFill>
                  <a:srgbClr val="4B556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Simple 3-step process powered by AI</a:t>
            </a:r>
            <a:endParaRPr lang="en-US" sz="1046" dirty="0"/>
          </a:p>
        </p:txBody>
      </p:sp>
      <p:sp>
        <p:nvSpPr>
          <p:cNvPr id="5" name="Shape 2"/>
          <p:cNvSpPr/>
          <p:nvPr/>
        </p:nvSpPr>
        <p:spPr>
          <a:xfrm>
            <a:off x="1523991" y="1314450"/>
            <a:ext cx="285750" cy="285750"/>
          </a:xfrm>
          <a:prstGeom prst="ellipse">
            <a:avLst/>
          </a:prstGeom>
          <a:solidFill>
            <a:srgbClr val="6B46C1"/>
          </a:solidFill>
          <a:ln/>
        </p:spPr>
      </p:sp>
      <p:sp>
        <p:nvSpPr>
          <p:cNvPr id="6" name="Text 3"/>
          <p:cNvSpPr/>
          <p:nvPr/>
        </p:nvSpPr>
        <p:spPr>
          <a:xfrm>
            <a:off x="1523991" y="1314450"/>
            <a:ext cx="285750" cy="2857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046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</a:t>
            </a:r>
            <a:endParaRPr lang="en-US" sz="1046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1856" y="1707356"/>
            <a:ext cx="150019" cy="17145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097793" y="1985963"/>
            <a:ext cx="1138172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238" b="1" dirty="0">
                <a:solidFill>
                  <a:srgbClr val="6B46C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Smart Booking</a:t>
            </a:r>
            <a:endParaRPr lang="en-US" sz="1238" dirty="0"/>
          </a:p>
        </p:txBody>
      </p:sp>
      <p:sp>
        <p:nvSpPr>
          <p:cNvPr id="9" name="Text 5"/>
          <p:cNvSpPr/>
          <p:nvPr/>
        </p:nvSpPr>
        <p:spPr>
          <a:xfrm>
            <a:off x="428625" y="2328863"/>
            <a:ext cx="2476509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837" dirty="0">
                <a:solidFill>
                  <a:srgbClr val="4B556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Instant scheduling, transparent pricing, preference selection</a:t>
            </a:r>
            <a:endParaRPr lang="en-US" sz="837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741" y="2814638"/>
            <a:ext cx="2000250" cy="2500313"/>
          </a:xfrm>
          <a:prstGeom prst="rect">
            <a:avLst/>
          </a:prstGeom>
        </p:spPr>
      </p:pic>
      <p:sp>
        <p:nvSpPr>
          <p:cNvPr id="11" name="Shape 6"/>
          <p:cNvSpPr/>
          <p:nvPr/>
        </p:nvSpPr>
        <p:spPr>
          <a:xfrm>
            <a:off x="2976572" y="1457325"/>
            <a:ext cx="142875" cy="14288"/>
          </a:xfrm>
          <a:prstGeom prst="rect">
            <a:avLst/>
          </a:prstGeom>
          <a:solidFill>
            <a:srgbClr val="6B46C1"/>
          </a:solidFill>
          <a:ln/>
        </p:spPr>
      </p:sp>
      <p:sp>
        <p:nvSpPr>
          <p:cNvPr id="12" name="Shape 7"/>
          <p:cNvSpPr/>
          <p:nvPr/>
        </p:nvSpPr>
        <p:spPr>
          <a:xfrm>
            <a:off x="4429125" y="1314450"/>
            <a:ext cx="285750" cy="285750"/>
          </a:xfrm>
          <a:prstGeom prst="ellipse">
            <a:avLst/>
          </a:prstGeom>
          <a:solidFill>
            <a:srgbClr val="6B46C1"/>
          </a:solidFill>
          <a:ln/>
        </p:spPr>
      </p:sp>
      <p:sp>
        <p:nvSpPr>
          <p:cNvPr id="13" name="Text 8"/>
          <p:cNvSpPr/>
          <p:nvPr/>
        </p:nvSpPr>
        <p:spPr>
          <a:xfrm>
            <a:off x="4429125" y="1314450"/>
            <a:ext cx="285750" cy="2857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046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2</a:t>
            </a:r>
            <a:endParaRPr lang="en-US" sz="1046" dirty="0"/>
          </a:p>
        </p:txBody>
      </p:sp>
      <p:pic>
        <p:nvPicPr>
          <p:cNvPr id="14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6275" y="1707356"/>
            <a:ext cx="171450" cy="171450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4127553" y="1985963"/>
            <a:ext cx="888922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238" b="1" dirty="0">
                <a:solidFill>
                  <a:srgbClr val="6B46C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AI Learning</a:t>
            </a:r>
            <a:endParaRPr lang="en-US" sz="1238" dirty="0"/>
          </a:p>
        </p:txBody>
      </p:sp>
      <p:sp>
        <p:nvSpPr>
          <p:cNvPr id="16" name="Text 10"/>
          <p:cNvSpPr/>
          <p:nvPr/>
        </p:nvSpPr>
        <p:spPr>
          <a:xfrm>
            <a:off x="3333759" y="2328863"/>
            <a:ext cx="2476509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837" dirty="0">
                <a:solidFill>
                  <a:srgbClr val="4B556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Captures details, builds preference profile, improves each visit</a:t>
            </a:r>
            <a:endParaRPr lang="en-US" sz="837" dirty="0"/>
          </a:p>
        </p:txBody>
      </p:sp>
      <p:pic>
        <p:nvPicPr>
          <p:cNvPr id="17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71875" y="2814638"/>
            <a:ext cx="2000250" cy="2500313"/>
          </a:xfrm>
          <a:prstGeom prst="rect">
            <a:avLst/>
          </a:prstGeom>
        </p:spPr>
      </p:pic>
      <p:sp>
        <p:nvSpPr>
          <p:cNvPr id="18" name="Shape 11"/>
          <p:cNvSpPr/>
          <p:nvPr/>
        </p:nvSpPr>
        <p:spPr>
          <a:xfrm>
            <a:off x="5881706" y="1457325"/>
            <a:ext cx="142875" cy="14288"/>
          </a:xfrm>
          <a:prstGeom prst="rect">
            <a:avLst/>
          </a:prstGeom>
          <a:solidFill>
            <a:srgbClr val="6B46C1"/>
          </a:solidFill>
          <a:ln/>
        </p:spPr>
      </p:sp>
      <p:sp>
        <p:nvSpPr>
          <p:cNvPr id="19" name="Shape 12"/>
          <p:cNvSpPr/>
          <p:nvPr/>
        </p:nvSpPr>
        <p:spPr>
          <a:xfrm>
            <a:off x="7334259" y="1314450"/>
            <a:ext cx="285750" cy="285750"/>
          </a:xfrm>
          <a:prstGeom prst="ellipse">
            <a:avLst/>
          </a:prstGeom>
          <a:solidFill>
            <a:srgbClr val="6B46C1"/>
          </a:solidFill>
          <a:ln/>
        </p:spPr>
      </p:sp>
      <p:sp>
        <p:nvSpPr>
          <p:cNvPr id="20" name="Text 13"/>
          <p:cNvSpPr/>
          <p:nvPr/>
        </p:nvSpPr>
        <p:spPr>
          <a:xfrm>
            <a:off x="7334259" y="1314450"/>
            <a:ext cx="285750" cy="2857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046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3</a:t>
            </a:r>
            <a:endParaRPr lang="en-US" sz="1046" dirty="0"/>
          </a:p>
        </p:txBody>
      </p:sp>
      <p:pic>
        <p:nvPicPr>
          <p:cNvPr id="21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12841" y="1707356"/>
            <a:ext cx="128588" cy="171450"/>
          </a:xfrm>
          <a:prstGeom prst="rect">
            <a:avLst/>
          </a:prstGeom>
        </p:spPr>
      </p:pic>
      <p:sp>
        <p:nvSpPr>
          <p:cNvPr id="22" name="Text 14"/>
          <p:cNvSpPr/>
          <p:nvPr/>
        </p:nvSpPr>
        <p:spPr>
          <a:xfrm>
            <a:off x="6907978" y="1985963"/>
            <a:ext cx="1138340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238" b="1" dirty="0">
                <a:solidFill>
                  <a:srgbClr val="6B46C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Perfect Service</a:t>
            </a:r>
            <a:endParaRPr lang="en-US" sz="1238" dirty="0"/>
          </a:p>
        </p:txBody>
      </p:sp>
      <p:sp>
        <p:nvSpPr>
          <p:cNvPr id="23" name="Text 15"/>
          <p:cNvSpPr/>
          <p:nvPr/>
        </p:nvSpPr>
        <p:spPr>
          <a:xfrm>
            <a:off x="6238894" y="2328863"/>
            <a:ext cx="2476509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837" dirty="0">
                <a:solidFill>
                  <a:srgbClr val="4B556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Crew gets AI briefing, follows exact preferences, customer rates and refines</a:t>
            </a:r>
            <a:endParaRPr lang="en-US" sz="837" dirty="0"/>
          </a:p>
        </p:txBody>
      </p:sp>
      <p:pic>
        <p:nvPicPr>
          <p:cNvPr id="24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77009" y="2814638"/>
            <a:ext cx="2000250" cy="250031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5725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2025" b="1" dirty="0">
                <a:solidFill>
                  <a:srgbClr val="6B46C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Smart, Transparent Pricing</a:t>
            </a:r>
            <a:endParaRPr lang="en-US" sz="2025" dirty="0"/>
          </a:p>
        </p:txBody>
      </p:sp>
      <p:sp>
        <p:nvSpPr>
          <p:cNvPr id="4" name="Text 1"/>
          <p:cNvSpPr/>
          <p:nvPr/>
        </p:nvSpPr>
        <p:spPr>
          <a:xfrm>
            <a:off x="285750" y="707231"/>
            <a:ext cx="8572500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b="1" dirty="0">
                <a:solidFill>
                  <a:srgbClr val="4B556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Dynamic pricing model based on home size and features</a:t>
            </a:r>
            <a:endParaRPr lang="en-US" sz="1046" dirty="0"/>
          </a:p>
        </p:txBody>
      </p:sp>
      <p:sp>
        <p:nvSpPr>
          <p:cNvPr id="5" name="Shape 2"/>
          <p:cNvSpPr/>
          <p:nvPr/>
        </p:nvSpPr>
        <p:spPr>
          <a:xfrm>
            <a:off x="285750" y="1064419"/>
            <a:ext cx="4179094" cy="550069"/>
          </a:xfrm>
          <a:prstGeom prst="rect">
            <a:avLst/>
          </a:prstGeom>
          <a:solidFill>
            <a:srgbClr val="6B46C1">
              <a:alpha val="5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371475" y="1150144"/>
            <a:ext cx="4007644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b="1" dirty="0">
                <a:solidFill>
                  <a:srgbClr val="6B46C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Dynamic Pricing Formula</a:t>
            </a:r>
            <a:endParaRPr lang="en-US" sz="837" dirty="0"/>
          </a:p>
        </p:txBody>
      </p:sp>
      <p:sp>
        <p:nvSpPr>
          <p:cNvPr id="7" name="Text 4"/>
          <p:cNvSpPr/>
          <p:nvPr/>
        </p:nvSpPr>
        <p:spPr>
          <a:xfrm>
            <a:off x="371475" y="1357313"/>
            <a:ext cx="4007644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b="1" dirty="0">
                <a:solidFill>
                  <a:srgbClr val="1F2937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Base: $50 + ($0.08/sqft) + ($20/bedroom) + ($25/bathroom)</a:t>
            </a:r>
            <a:endParaRPr lang="en-US" sz="837" dirty="0"/>
          </a:p>
        </p:txBody>
      </p:sp>
      <p:sp>
        <p:nvSpPr>
          <p:cNvPr id="8" name="Text 5"/>
          <p:cNvSpPr/>
          <p:nvPr/>
        </p:nvSpPr>
        <p:spPr>
          <a:xfrm>
            <a:off x="285750" y="1821656"/>
            <a:ext cx="4179094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b="1" dirty="0">
                <a:solidFill>
                  <a:srgbClr val="6B46C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Real Examples</a:t>
            </a:r>
            <a:endParaRPr lang="en-US" sz="1046" dirty="0"/>
          </a:p>
        </p:txBody>
      </p:sp>
      <p:sp>
        <p:nvSpPr>
          <p:cNvPr id="9" name="Shape 6"/>
          <p:cNvSpPr/>
          <p:nvPr/>
        </p:nvSpPr>
        <p:spPr>
          <a:xfrm>
            <a:off x="285750" y="2107406"/>
            <a:ext cx="1345397" cy="657225"/>
          </a:xfrm>
          <a:prstGeom prst="rect">
            <a:avLst/>
          </a:prstGeom>
          <a:solidFill>
            <a:srgbClr val="3B82F6">
              <a:alpha val="5000"/>
            </a:srgbClr>
          </a:solidFill>
          <a:ln/>
        </p:spPr>
      </p:sp>
      <p:sp>
        <p:nvSpPr>
          <p:cNvPr id="10" name="Text 7"/>
          <p:cNvSpPr/>
          <p:nvPr/>
        </p:nvSpPr>
        <p:spPr>
          <a:xfrm>
            <a:off x="357188" y="2178844"/>
            <a:ext cx="1202522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b="1" dirty="0">
                <a:solidFill>
                  <a:srgbClr val="3B82F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2,000 sqft (3BR/2BA)</a:t>
            </a:r>
            <a:endParaRPr lang="en-US" sz="732" dirty="0"/>
          </a:p>
        </p:txBody>
      </p:sp>
      <p:sp>
        <p:nvSpPr>
          <p:cNvPr id="11" name="Text 8"/>
          <p:cNvSpPr/>
          <p:nvPr/>
        </p:nvSpPr>
        <p:spPr>
          <a:xfrm>
            <a:off x="357188" y="2350294"/>
            <a:ext cx="1202522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$186</a:t>
            </a:r>
            <a:endParaRPr lang="en-US" sz="942" dirty="0"/>
          </a:p>
        </p:txBody>
      </p:sp>
      <p:sp>
        <p:nvSpPr>
          <p:cNvPr id="12" name="Text 9"/>
          <p:cNvSpPr/>
          <p:nvPr/>
        </p:nvSpPr>
        <p:spPr>
          <a:xfrm>
            <a:off x="357188" y="2543175"/>
            <a:ext cx="1202522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dirty="0">
                <a:solidFill>
                  <a:srgbClr val="10B98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$177 bi-weekly</a:t>
            </a:r>
            <a:endParaRPr lang="en-US" sz="732" dirty="0"/>
          </a:p>
        </p:txBody>
      </p:sp>
      <p:sp>
        <p:nvSpPr>
          <p:cNvPr id="13" name="Shape 10"/>
          <p:cNvSpPr/>
          <p:nvPr/>
        </p:nvSpPr>
        <p:spPr>
          <a:xfrm>
            <a:off x="1702584" y="2107406"/>
            <a:ext cx="1345397" cy="657225"/>
          </a:xfrm>
          <a:prstGeom prst="rect">
            <a:avLst/>
          </a:prstGeom>
          <a:solidFill>
            <a:srgbClr val="3B82F6">
              <a:alpha val="5000"/>
            </a:srgbClr>
          </a:solidFill>
          <a:ln/>
        </p:spPr>
      </p:sp>
      <p:sp>
        <p:nvSpPr>
          <p:cNvPr id="14" name="Text 11"/>
          <p:cNvSpPr/>
          <p:nvPr/>
        </p:nvSpPr>
        <p:spPr>
          <a:xfrm>
            <a:off x="1774022" y="2178844"/>
            <a:ext cx="1202522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b="1" dirty="0">
                <a:solidFill>
                  <a:srgbClr val="3B82F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3,000 sqft (4BR/3BA)</a:t>
            </a:r>
            <a:endParaRPr lang="en-US" sz="732" dirty="0"/>
          </a:p>
        </p:txBody>
      </p:sp>
      <p:sp>
        <p:nvSpPr>
          <p:cNvPr id="15" name="Text 12"/>
          <p:cNvSpPr/>
          <p:nvPr/>
        </p:nvSpPr>
        <p:spPr>
          <a:xfrm>
            <a:off x="1774022" y="2350294"/>
            <a:ext cx="1202522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$266</a:t>
            </a:r>
            <a:endParaRPr lang="en-US" sz="942" dirty="0"/>
          </a:p>
        </p:txBody>
      </p:sp>
      <p:sp>
        <p:nvSpPr>
          <p:cNvPr id="16" name="Text 13"/>
          <p:cNvSpPr/>
          <p:nvPr/>
        </p:nvSpPr>
        <p:spPr>
          <a:xfrm>
            <a:off x="1774022" y="2543175"/>
            <a:ext cx="1202522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dirty="0">
                <a:solidFill>
                  <a:srgbClr val="10B98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$253 bi-weekly</a:t>
            </a:r>
            <a:endParaRPr lang="en-US" sz="732" dirty="0"/>
          </a:p>
        </p:txBody>
      </p:sp>
      <p:sp>
        <p:nvSpPr>
          <p:cNvPr id="17" name="Shape 14"/>
          <p:cNvSpPr/>
          <p:nvPr/>
        </p:nvSpPr>
        <p:spPr>
          <a:xfrm>
            <a:off x="3119419" y="2107406"/>
            <a:ext cx="1345397" cy="657225"/>
          </a:xfrm>
          <a:prstGeom prst="rect">
            <a:avLst/>
          </a:prstGeom>
          <a:solidFill>
            <a:srgbClr val="3B82F6">
              <a:alpha val="5000"/>
            </a:srgbClr>
          </a:solidFill>
          <a:ln/>
        </p:spPr>
      </p:sp>
      <p:sp>
        <p:nvSpPr>
          <p:cNvPr id="18" name="Text 15"/>
          <p:cNvSpPr/>
          <p:nvPr/>
        </p:nvSpPr>
        <p:spPr>
          <a:xfrm>
            <a:off x="3190856" y="2178844"/>
            <a:ext cx="1202522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b="1" dirty="0">
                <a:solidFill>
                  <a:srgbClr val="3B82F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4,500 sqft (5BR/4BA)</a:t>
            </a:r>
            <a:endParaRPr lang="en-US" sz="732" dirty="0"/>
          </a:p>
        </p:txBody>
      </p:sp>
      <p:sp>
        <p:nvSpPr>
          <p:cNvPr id="19" name="Text 16"/>
          <p:cNvSpPr/>
          <p:nvPr/>
        </p:nvSpPr>
        <p:spPr>
          <a:xfrm>
            <a:off x="3190856" y="2350294"/>
            <a:ext cx="1202522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$376</a:t>
            </a:r>
            <a:endParaRPr lang="en-US" sz="942" dirty="0"/>
          </a:p>
        </p:txBody>
      </p:sp>
      <p:sp>
        <p:nvSpPr>
          <p:cNvPr id="20" name="Text 17"/>
          <p:cNvSpPr/>
          <p:nvPr/>
        </p:nvSpPr>
        <p:spPr>
          <a:xfrm>
            <a:off x="3190856" y="2543175"/>
            <a:ext cx="1202522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dirty="0">
                <a:solidFill>
                  <a:srgbClr val="10B98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$357 bi-weekly</a:t>
            </a:r>
            <a:endParaRPr lang="en-US" sz="732" dirty="0"/>
          </a:p>
        </p:txBody>
      </p:sp>
      <p:sp>
        <p:nvSpPr>
          <p:cNvPr id="21" name="Text 18"/>
          <p:cNvSpPr/>
          <p:nvPr/>
        </p:nvSpPr>
        <p:spPr>
          <a:xfrm>
            <a:off x="285750" y="2971800"/>
            <a:ext cx="4179094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b="1" dirty="0">
                <a:solidFill>
                  <a:srgbClr val="6B46C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Pricing Modifiers</a:t>
            </a:r>
            <a:endParaRPr lang="en-US" sz="1046" dirty="0"/>
          </a:p>
        </p:txBody>
      </p:sp>
      <p:sp>
        <p:nvSpPr>
          <p:cNvPr id="22" name="Shape 19"/>
          <p:cNvSpPr/>
          <p:nvPr/>
        </p:nvSpPr>
        <p:spPr>
          <a:xfrm>
            <a:off x="285750" y="3257550"/>
            <a:ext cx="2053828" cy="285750"/>
          </a:xfrm>
          <a:prstGeom prst="rect">
            <a:avLst/>
          </a:prstGeom>
          <a:solidFill>
            <a:srgbClr val="3B82F6">
              <a:alpha val="5000"/>
            </a:srgbClr>
          </a:solidFill>
          <a:ln/>
        </p:spPr>
      </p:sp>
      <p:sp>
        <p:nvSpPr>
          <p:cNvPr id="23" name="Text 20"/>
          <p:cNvSpPr/>
          <p:nvPr/>
        </p:nvSpPr>
        <p:spPr>
          <a:xfrm>
            <a:off x="342900" y="3325416"/>
            <a:ext cx="1013547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Eco-Friendly Products</a:t>
            </a:r>
            <a:endParaRPr lang="en-US" sz="732" dirty="0"/>
          </a:p>
        </p:txBody>
      </p:sp>
      <p:sp>
        <p:nvSpPr>
          <p:cNvPr id="24" name="Text 21"/>
          <p:cNvSpPr/>
          <p:nvPr/>
        </p:nvSpPr>
        <p:spPr>
          <a:xfrm>
            <a:off x="1986269" y="3314700"/>
            <a:ext cx="296159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b="1" dirty="0">
                <a:solidFill>
                  <a:srgbClr val="3B82F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+15%</a:t>
            </a:r>
            <a:endParaRPr lang="en-US" sz="837" dirty="0"/>
          </a:p>
        </p:txBody>
      </p:sp>
      <p:sp>
        <p:nvSpPr>
          <p:cNvPr id="25" name="Shape 22"/>
          <p:cNvSpPr/>
          <p:nvPr/>
        </p:nvSpPr>
        <p:spPr>
          <a:xfrm>
            <a:off x="2411016" y="3257550"/>
            <a:ext cx="2053828" cy="285750"/>
          </a:xfrm>
          <a:prstGeom prst="rect">
            <a:avLst/>
          </a:prstGeom>
          <a:solidFill>
            <a:srgbClr val="3B82F6">
              <a:alpha val="5000"/>
            </a:srgbClr>
          </a:solidFill>
          <a:ln/>
        </p:spPr>
      </p:sp>
      <p:sp>
        <p:nvSpPr>
          <p:cNvPr id="26" name="Text 23"/>
          <p:cNvSpPr/>
          <p:nvPr/>
        </p:nvSpPr>
        <p:spPr>
          <a:xfrm>
            <a:off x="2468166" y="3325416"/>
            <a:ext cx="619385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BYO Supplies</a:t>
            </a:r>
            <a:endParaRPr lang="en-US" sz="732" dirty="0"/>
          </a:p>
        </p:txBody>
      </p:sp>
      <p:sp>
        <p:nvSpPr>
          <p:cNvPr id="27" name="Text 24"/>
          <p:cNvSpPr/>
          <p:nvPr/>
        </p:nvSpPr>
        <p:spPr>
          <a:xfrm>
            <a:off x="4140110" y="3314700"/>
            <a:ext cx="267584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b="1" dirty="0">
                <a:solidFill>
                  <a:srgbClr val="3B82F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-20%</a:t>
            </a:r>
            <a:endParaRPr lang="en-US" sz="837" dirty="0"/>
          </a:p>
        </p:txBody>
      </p:sp>
      <p:sp>
        <p:nvSpPr>
          <p:cNvPr id="28" name="Shape 25"/>
          <p:cNvSpPr/>
          <p:nvPr/>
        </p:nvSpPr>
        <p:spPr>
          <a:xfrm>
            <a:off x="285750" y="3614738"/>
            <a:ext cx="2053828" cy="285750"/>
          </a:xfrm>
          <a:prstGeom prst="rect">
            <a:avLst/>
          </a:prstGeom>
          <a:solidFill>
            <a:srgbClr val="3B82F6">
              <a:alpha val="5000"/>
            </a:srgbClr>
          </a:solidFill>
          <a:ln/>
        </p:spPr>
      </p:sp>
      <p:sp>
        <p:nvSpPr>
          <p:cNvPr id="29" name="Text 26"/>
          <p:cNvSpPr/>
          <p:nvPr/>
        </p:nvSpPr>
        <p:spPr>
          <a:xfrm>
            <a:off x="342900" y="3682603"/>
            <a:ext cx="848209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Weekly Frequency</a:t>
            </a:r>
            <a:endParaRPr lang="en-US" sz="732" dirty="0"/>
          </a:p>
        </p:txBody>
      </p:sp>
      <p:sp>
        <p:nvSpPr>
          <p:cNvPr id="30" name="Text 27"/>
          <p:cNvSpPr/>
          <p:nvPr/>
        </p:nvSpPr>
        <p:spPr>
          <a:xfrm>
            <a:off x="2014844" y="3671888"/>
            <a:ext cx="267584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b="1" dirty="0">
                <a:solidFill>
                  <a:srgbClr val="3B82F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-10%</a:t>
            </a:r>
            <a:endParaRPr lang="en-US" sz="837" dirty="0"/>
          </a:p>
        </p:txBody>
      </p:sp>
      <p:sp>
        <p:nvSpPr>
          <p:cNvPr id="31" name="Shape 28"/>
          <p:cNvSpPr/>
          <p:nvPr/>
        </p:nvSpPr>
        <p:spPr>
          <a:xfrm>
            <a:off x="2411016" y="3614738"/>
            <a:ext cx="2053828" cy="285750"/>
          </a:xfrm>
          <a:prstGeom prst="rect">
            <a:avLst/>
          </a:prstGeom>
          <a:solidFill>
            <a:srgbClr val="3B82F6">
              <a:alpha val="5000"/>
            </a:srgbClr>
          </a:solidFill>
          <a:ln/>
        </p:spPr>
      </p:sp>
      <p:sp>
        <p:nvSpPr>
          <p:cNvPr id="32" name="Text 29"/>
          <p:cNvSpPr/>
          <p:nvPr/>
        </p:nvSpPr>
        <p:spPr>
          <a:xfrm>
            <a:off x="2468166" y="3682603"/>
            <a:ext cx="958825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Bi-weekly Frequency</a:t>
            </a:r>
            <a:endParaRPr lang="en-US" sz="732" dirty="0"/>
          </a:p>
        </p:txBody>
      </p:sp>
      <p:sp>
        <p:nvSpPr>
          <p:cNvPr id="33" name="Text 30"/>
          <p:cNvSpPr/>
          <p:nvPr/>
        </p:nvSpPr>
        <p:spPr>
          <a:xfrm>
            <a:off x="4205492" y="3671888"/>
            <a:ext cx="202202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b="1" dirty="0">
                <a:solidFill>
                  <a:srgbClr val="3B82F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-5%</a:t>
            </a:r>
            <a:endParaRPr lang="en-US" sz="837" dirty="0"/>
          </a:p>
        </p:txBody>
      </p:sp>
      <p:sp>
        <p:nvSpPr>
          <p:cNvPr id="34" name="Text 31"/>
          <p:cNvSpPr/>
          <p:nvPr/>
        </p:nvSpPr>
        <p:spPr>
          <a:xfrm>
            <a:off x="285750" y="4107656"/>
            <a:ext cx="4179094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b="1" dirty="0">
                <a:solidFill>
                  <a:srgbClr val="6B46C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Unit Economics</a:t>
            </a:r>
            <a:endParaRPr lang="en-US" sz="1046" dirty="0"/>
          </a:p>
        </p:txBody>
      </p:sp>
      <p:sp>
        <p:nvSpPr>
          <p:cNvPr id="35" name="Shape 32"/>
          <p:cNvSpPr/>
          <p:nvPr/>
        </p:nvSpPr>
        <p:spPr>
          <a:xfrm>
            <a:off x="285750" y="4393406"/>
            <a:ext cx="991195" cy="464344"/>
          </a:xfrm>
          <a:prstGeom prst="rect">
            <a:avLst/>
          </a:prstGeom>
          <a:solidFill>
            <a:srgbClr val="10B981">
              <a:alpha val="5000"/>
            </a:srgbClr>
          </a:solidFill>
          <a:ln/>
        </p:spPr>
      </p:sp>
      <p:sp>
        <p:nvSpPr>
          <p:cNvPr id="36" name="Text 33"/>
          <p:cNvSpPr/>
          <p:nvPr/>
        </p:nvSpPr>
        <p:spPr>
          <a:xfrm>
            <a:off x="357188" y="4464844"/>
            <a:ext cx="848320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942" b="1" dirty="0">
                <a:solidFill>
                  <a:srgbClr val="10B98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$253</a:t>
            </a:r>
            <a:endParaRPr lang="en-US" sz="942" dirty="0"/>
          </a:p>
        </p:txBody>
      </p:sp>
      <p:sp>
        <p:nvSpPr>
          <p:cNvPr id="37" name="Text 34"/>
          <p:cNvSpPr/>
          <p:nvPr/>
        </p:nvSpPr>
        <p:spPr>
          <a:xfrm>
            <a:off x="357188" y="4657725"/>
            <a:ext cx="848320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628" dirty="0">
                <a:solidFill>
                  <a:srgbClr val="4B556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Average Ticket</a:t>
            </a:r>
            <a:endParaRPr lang="en-US" sz="628" dirty="0"/>
          </a:p>
        </p:txBody>
      </p:sp>
      <p:sp>
        <p:nvSpPr>
          <p:cNvPr id="38" name="Shape 35"/>
          <p:cNvSpPr/>
          <p:nvPr/>
        </p:nvSpPr>
        <p:spPr>
          <a:xfrm>
            <a:off x="1348383" y="4393406"/>
            <a:ext cx="991195" cy="464344"/>
          </a:xfrm>
          <a:prstGeom prst="rect">
            <a:avLst/>
          </a:prstGeom>
          <a:solidFill>
            <a:srgbClr val="10B981">
              <a:alpha val="5000"/>
            </a:srgbClr>
          </a:solidFill>
          <a:ln/>
        </p:spPr>
      </p:sp>
      <p:sp>
        <p:nvSpPr>
          <p:cNvPr id="39" name="Text 36"/>
          <p:cNvSpPr/>
          <p:nvPr/>
        </p:nvSpPr>
        <p:spPr>
          <a:xfrm>
            <a:off x="1419820" y="4464844"/>
            <a:ext cx="848320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942" b="1" dirty="0">
                <a:solidFill>
                  <a:srgbClr val="10B98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65%</a:t>
            </a:r>
            <a:endParaRPr lang="en-US" sz="942" dirty="0"/>
          </a:p>
        </p:txBody>
      </p:sp>
      <p:sp>
        <p:nvSpPr>
          <p:cNvPr id="40" name="Text 37"/>
          <p:cNvSpPr/>
          <p:nvPr/>
        </p:nvSpPr>
        <p:spPr>
          <a:xfrm>
            <a:off x="1419820" y="4657725"/>
            <a:ext cx="848320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628" dirty="0">
                <a:solidFill>
                  <a:srgbClr val="4B556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Gross Margin</a:t>
            </a:r>
            <a:endParaRPr lang="en-US" sz="628" dirty="0"/>
          </a:p>
        </p:txBody>
      </p:sp>
      <p:sp>
        <p:nvSpPr>
          <p:cNvPr id="41" name="Shape 38"/>
          <p:cNvSpPr/>
          <p:nvPr/>
        </p:nvSpPr>
        <p:spPr>
          <a:xfrm>
            <a:off x="2411016" y="4393406"/>
            <a:ext cx="991195" cy="464344"/>
          </a:xfrm>
          <a:prstGeom prst="rect">
            <a:avLst/>
          </a:prstGeom>
          <a:solidFill>
            <a:srgbClr val="10B981">
              <a:alpha val="5000"/>
            </a:srgbClr>
          </a:solidFill>
          <a:ln/>
        </p:spPr>
      </p:sp>
      <p:sp>
        <p:nvSpPr>
          <p:cNvPr id="42" name="Text 39"/>
          <p:cNvSpPr/>
          <p:nvPr/>
        </p:nvSpPr>
        <p:spPr>
          <a:xfrm>
            <a:off x="2482453" y="4464844"/>
            <a:ext cx="848320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942" b="1" dirty="0">
                <a:solidFill>
                  <a:srgbClr val="10B98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$75</a:t>
            </a:r>
            <a:endParaRPr lang="en-US" sz="942" dirty="0"/>
          </a:p>
        </p:txBody>
      </p:sp>
      <p:sp>
        <p:nvSpPr>
          <p:cNvPr id="43" name="Text 40"/>
          <p:cNvSpPr/>
          <p:nvPr/>
        </p:nvSpPr>
        <p:spPr>
          <a:xfrm>
            <a:off x="2482453" y="4657725"/>
            <a:ext cx="848320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628" dirty="0">
                <a:solidFill>
                  <a:srgbClr val="4B556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CAC</a:t>
            </a:r>
            <a:endParaRPr lang="en-US" sz="628" dirty="0"/>
          </a:p>
        </p:txBody>
      </p:sp>
      <p:sp>
        <p:nvSpPr>
          <p:cNvPr id="44" name="Shape 41"/>
          <p:cNvSpPr/>
          <p:nvPr/>
        </p:nvSpPr>
        <p:spPr>
          <a:xfrm>
            <a:off x="3473648" y="4393406"/>
            <a:ext cx="991195" cy="464344"/>
          </a:xfrm>
          <a:prstGeom prst="rect">
            <a:avLst/>
          </a:prstGeom>
          <a:solidFill>
            <a:srgbClr val="10B981">
              <a:alpha val="5000"/>
            </a:srgbClr>
          </a:solidFill>
          <a:ln/>
        </p:spPr>
      </p:sp>
      <p:sp>
        <p:nvSpPr>
          <p:cNvPr id="45" name="Text 42"/>
          <p:cNvSpPr/>
          <p:nvPr/>
        </p:nvSpPr>
        <p:spPr>
          <a:xfrm>
            <a:off x="3545086" y="4464844"/>
            <a:ext cx="848320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942" b="1" dirty="0">
                <a:solidFill>
                  <a:srgbClr val="10B98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81:1</a:t>
            </a:r>
            <a:endParaRPr lang="en-US" sz="942" dirty="0"/>
          </a:p>
        </p:txBody>
      </p:sp>
      <p:sp>
        <p:nvSpPr>
          <p:cNvPr id="46" name="Text 43"/>
          <p:cNvSpPr/>
          <p:nvPr/>
        </p:nvSpPr>
        <p:spPr>
          <a:xfrm>
            <a:off x="3545086" y="4657725"/>
            <a:ext cx="848320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628" dirty="0">
                <a:solidFill>
                  <a:srgbClr val="4B556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LTV/CAC</a:t>
            </a:r>
            <a:endParaRPr lang="en-US" sz="628" dirty="0"/>
          </a:p>
        </p:txBody>
      </p:sp>
      <p:pic>
        <p:nvPicPr>
          <p:cNvPr id="4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1359" y="1353741"/>
            <a:ext cx="3214688" cy="321468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5725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2025" b="1" dirty="0">
                <a:solidFill>
                  <a:srgbClr val="6B46C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Neighborhood Conquest Strategy</a:t>
            </a:r>
            <a:endParaRPr lang="en-US" sz="2025" dirty="0"/>
          </a:p>
        </p:txBody>
      </p:sp>
      <p:sp>
        <p:nvSpPr>
          <p:cNvPr id="4" name="Text 1"/>
          <p:cNvSpPr/>
          <p:nvPr/>
        </p:nvSpPr>
        <p:spPr>
          <a:xfrm>
            <a:off x="285750" y="707231"/>
            <a:ext cx="8572500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b="1" dirty="0">
                <a:solidFill>
                  <a:srgbClr val="4B556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Phased rollout across North Dallas premium neighborhoods</a:t>
            </a:r>
            <a:endParaRPr lang="en-US" sz="1046" dirty="0"/>
          </a:p>
        </p:txBody>
      </p:sp>
      <p:sp>
        <p:nvSpPr>
          <p:cNvPr id="5" name="Text 2"/>
          <p:cNvSpPr/>
          <p:nvPr/>
        </p:nvSpPr>
        <p:spPr>
          <a:xfrm>
            <a:off x="285750" y="1064419"/>
            <a:ext cx="4179094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b="1" dirty="0">
                <a:solidFill>
                  <a:srgbClr val="6B46C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Phased Expansion</a:t>
            </a:r>
            <a:endParaRPr lang="en-US" sz="1046" dirty="0"/>
          </a:p>
        </p:txBody>
      </p:sp>
      <p:sp>
        <p:nvSpPr>
          <p:cNvPr id="6" name="Shape 3"/>
          <p:cNvSpPr/>
          <p:nvPr/>
        </p:nvSpPr>
        <p:spPr>
          <a:xfrm>
            <a:off x="285750" y="1350169"/>
            <a:ext cx="4179094" cy="700088"/>
          </a:xfrm>
          <a:prstGeom prst="rect">
            <a:avLst/>
          </a:prstGeom>
          <a:solidFill>
            <a:srgbClr val="6B46C1">
              <a:alpha val="5000"/>
            </a:srgbClr>
          </a:solidFill>
          <a:ln/>
        </p:spPr>
      </p:sp>
      <p:sp>
        <p:nvSpPr>
          <p:cNvPr id="7" name="Text 4"/>
          <p:cNvSpPr/>
          <p:nvPr/>
        </p:nvSpPr>
        <p:spPr>
          <a:xfrm>
            <a:off x="371475" y="1435894"/>
            <a:ext cx="920707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b="1" dirty="0">
                <a:solidFill>
                  <a:srgbClr val="6B46C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Phase 1: Frisco</a:t>
            </a:r>
            <a:endParaRPr lang="en-US" sz="942" dirty="0"/>
          </a:p>
        </p:txBody>
      </p:sp>
      <p:sp>
        <p:nvSpPr>
          <p:cNvPr id="8" name="Text 5"/>
          <p:cNvSpPr/>
          <p:nvPr/>
        </p:nvSpPr>
        <p:spPr>
          <a:xfrm>
            <a:off x="3847635" y="1457325"/>
            <a:ext cx="531484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dirty="0">
                <a:solidFill>
                  <a:srgbClr val="4B556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Months 1-2</a:t>
            </a:r>
            <a:endParaRPr lang="en-US" sz="732" dirty="0"/>
          </a:p>
        </p:txBody>
      </p:sp>
      <p:sp>
        <p:nvSpPr>
          <p:cNvPr id="9" name="Text 6"/>
          <p:cNvSpPr/>
          <p:nvPr/>
        </p:nvSpPr>
        <p:spPr>
          <a:xfrm>
            <a:off x="371475" y="1671638"/>
            <a:ext cx="349067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Target:</a:t>
            </a:r>
            <a:endParaRPr lang="en-US" sz="732" dirty="0"/>
          </a:p>
        </p:txBody>
      </p:sp>
      <p:sp>
        <p:nvSpPr>
          <p:cNvPr id="10" name="Text 7"/>
          <p:cNvSpPr/>
          <p:nvPr/>
        </p:nvSpPr>
        <p:spPr>
          <a:xfrm>
            <a:off x="720542" y="1671638"/>
            <a:ext cx="2007868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Starwood, Newman Village, Panther Creek </a:t>
            </a:r>
            <a:endParaRPr lang="en-US" sz="732" dirty="0"/>
          </a:p>
        </p:txBody>
      </p:sp>
      <p:sp>
        <p:nvSpPr>
          <p:cNvPr id="11" name="Text 8"/>
          <p:cNvSpPr/>
          <p:nvPr/>
        </p:nvSpPr>
        <p:spPr>
          <a:xfrm>
            <a:off x="3043238" y="1664494"/>
            <a:ext cx="1335881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r" indent="0" marL="0">
              <a:buNone/>
            </a:pPr>
            <a:r>
              <a:rPr lang="en-US" sz="732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15,000 households</a:t>
            </a:r>
            <a:endParaRPr lang="en-US" sz="732" dirty="0"/>
          </a:p>
        </p:txBody>
      </p:sp>
      <p:sp>
        <p:nvSpPr>
          <p:cNvPr id="12" name="Text 9"/>
          <p:cNvSpPr/>
          <p:nvPr/>
        </p:nvSpPr>
        <p:spPr>
          <a:xfrm>
            <a:off x="3465472" y="1821656"/>
            <a:ext cx="253743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r" indent="0" marL="0">
              <a:buNone/>
            </a:pPr>
            <a:r>
              <a:rPr lang="en-US" sz="732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Goal:</a:t>
            </a:r>
            <a:endParaRPr lang="en-US" sz="732" dirty="0"/>
          </a:p>
        </p:txBody>
      </p:sp>
      <p:sp>
        <p:nvSpPr>
          <p:cNvPr id="13" name="Text 10"/>
          <p:cNvSpPr/>
          <p:nvPr/>
        </p:nvSpPr>
        <p:spPr>
          <a:xfrm>
            <a:off x="3719215" y="1821656"/>
            <a:ext cx="659904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r" indent="0" marL="0">
              <a:buNone/>
            </a:pPr>
            <a:r>
              <a:rPr lang="en-US" sz="732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50 customers</a:t>
            </a:r>
            <a:endParaRPr lang="en-US" sz="732" dirty="0"/>
          </a:p>
        </p:txBody>
      </p:sp>
      <p:sp>
        <p:nvSpPr>
          <p:cNvPr id="14" name="Shape 11"/>
          <p:cNvSpPr/>
          <p:nvPr/>
        </p:nvSpPr>
        <p:spPr>
          <a:xfrm>
            <a:off x="285750" y="2157413"/>
            <a:ext cx="4179094" cy="700088"/>
          </a:xfrm>
          <a:prstGeom prst="rect">
            <a:avLst/>
          </a:prstGeom>
          <a:solidFill>
            <a:srgbClr val="3B82F6">
              <a:alpha val="5000"/>
            </a:srgbClr>
          </a:solidFill>
          <a:ln/>
        </p:spPr>
      </p:sp>
      <p:sp>
        <p:nvSpPr>
          <p:cNvPr id="15" name="Text 12"/>
          <p:cNvSpPr/>
          <p:nvPr/>
        </p:nvSpPr>
        <p:spPr>
          <a:xfrm>
            <a:off x="371475" y="2243138"/>
            <a:ext cx="1248733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b="1" dirty="0">
                <a:solidFill>
                  <a:srgbClr val="3B82F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Phase 2: West Plano</a:t>
            </a:r>
            <a:endParaRPr lang="en-US" sz="942" dirty="0"/>
          </a:p>
        </p:txBody>
      </p:sp>
      <p:sp>
        <p:nvSpPr>
          <p:cNvPr id="16" name="Text 13"/>
          <p:cNvSpPr/>
          <p:nvPr/>
        </p:nvSpPr>
        <p:spPr>
          <a:xfrm>
            <a:off x="3847635" y="2264569"/>
            <a:ext cx="531484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dirty="0">
                <a:solidFill>
                  <a:srgbClr val="4B556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Months 3-4</a:t>
            </a:r>
            <a:endParaRPr lang="en-US" sz="732" dirty="0"/>
          </a:p>
        </p:txBody>
      </p:sp>
      <p:sp>
        <p:nvSpPr>
          <p:cNvPr id="17" name="Text 14"/>
          <p:cNvSpPr/>
          <p:nvPr/>
        </p:nvSpPr>
        <p:spPr>
          <a:xfrm>
            <a:off x="371475" y="2478881"/>
            <a:ext cx="349067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Target:</a:t>
            </a:r>
            <a:endParaRPr lang="en-US" sz="732" dirty="0"/>
          </a:p>
        </p:txBody>
      </p:sp>
      <p:sp>
        <p:nvSpPr>
          <p:cNvPr id="18" name="Text 15"/>
          <p:cNvSpPr/>
          <p:nvPr/>
        </p:nvSpPr>
        <p:spPr>
          <a:xfrm>
            <a:off x="720542" y="2478881"/>
            <a:ext cx="1890443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Willow Bend, Hunters Creek, Kings Gate </a:t>
            </a:r>
            <a:endParaRPr lang="en-US" sz="732" dirty="0"/>
          </a:p>
        </p:txBody>
      </p:sp>
      <p:sp>
        <p:nvSpPr>
          <p:cNvPr id="19" name="Text 16"/>
          <p:cNvSpPr/>
          <p:nvPr/>
        </p:nvSpPr>
        <p:spPr>
          <a:xfrm>
            <a:off x="3043238" y="2471738"/>
            <a:ext cx="1335881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r" indent="0" marL="0">
              <a:buNone/>
            </a:pPr>
            <a:r>
              <a:rPr lang="en-US" sz="732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20,000 households</a:t>
            </a:r>
            <a:endParaRPr lang="en-US" sz="732" dirty="0"/>
          </a:p>
        </p:txBody>
      </p:sp>
      <p:sp>
        <p:nvSpPr>
          <p:cNvPr id="20" name="Text 17"/>
          <p:cNvSpPr/>
          <p:nvPr/>
        </p:nvSpPr>
        <p:spPr>
          <a:xfrm>
            <a:off x="3167639" y="2628900"/>
            <a:ext cx="253743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r" indent="0" marL="0">
              <a:buNone/>
            </a:pPr>
            <a:r>
              <a:rPr lang="en-US" sz="732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Goal:</a:t>
            </a:r>
            <a:endParaRPr lang="en-US" sz="732" dirty="0"/>
          </a:p>
        </p:txBody>
      </p:sp>
      <p:sp>
        <p:nvSpPr>
          <p:cNvPr id="21" name="Text 18"/>
          <p:cNvSpPr/>
          <p:nvPr/>
        </p:nvSpPr>
        <p:spPr>
          <a:xfrm>
            <a:off x="3421382" y="2628900"/>
            <a:ext cx="957737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r" indent="0" marL="0">
              <a:buNone/>
            </a:pPr>
            <a:r>
              <a:rPr lang="en-US" sz="732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100 total customers</a:t>
            </a:r>
            <a:endParaRPr lang="en-US" sz="732" dirty="0"/>
          </a:p>
        </p:txBody>
      </p:sp>
      <p:sp>
        <p:nvSpPr>
          <p:cNvPr id="22" name="Shape 19"/>
          <p:cNvSpPr/>
          <p:nvPr/>
        </p:nvSpPr>
        <p:spPr>
          <a:xfrm>
            <a:off x="285750" y="2964656"/>
            <a:ext cx="4179094" cy="700088"/>
          </a:xfrm>
          <a:prstGeom prst="rect">
            <a:avLst/>
          </a:prstGeom>
          <a:solidFill>
            <a:srgbClr val="10B981">
              <a:alpha val="5000"/>
            </a:srgbClr>
          </a:solidFill>
          <a:ln/>
        </p:spPr>
      </p:sp>
      <p:sp>
        <p:nvSpPr>
          <p:cNvPr id="23" name="Text 20"/>
          <p:cNvSpPr/>
          <p:nvPr/>
        </p:nvSpPr>
        <p:spPr>
          <a:xfrm>
            <a:off x="371475" y="3050381"/>
            <a:ext cx="1531888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b="1" dirty="0">
                <a:solidFill>
                  <a:srgbClr val="10B98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Phase 3: McKinney/Allen</a:t>
            </a:r>
            <a:endParaRPr lang="en-US" sz="942" dirty="0"/>
          </a:p>
        </p:txBody>
      </p:sp>
      <p:sp>
        <p:nvSpPr>
          <p:cNvPr id="24" name="Text 21"/>
          <p:cNvSpPr/>
          <p:nvPr/>
        </p:nvSpPr>
        <p:spPr>
          <a:xfrm>
            <a:off x="3847635" y="3071813"/>
            <a:ext cx="531484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dirty="0">
                <a:solidFill>
                  <a:srgbClr val="4B556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Months 5-6</a:t>
            </a:r>
            <a:endParaRPr lang="en-US" sz="732" dirty="0"/>
          </a:p>
        </p:txBody>
      </p:sp>
      <p:sp>
        <p:nvSpPr>
          <p:cNvPr id="25" name="Text 22"/>
          <p:cNvSpPr/>
          <p:nvPr/>
        </p:nvSpPr>
        <p:spPr>
          <a:xfrm>
            <a:off x="371475" y="3286125"/>
            <a:ext cx="349067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Target:</a:t>
            </a:r>
            <a:endParaRPr lang="en-US" sz="732" dirty="0"/>
          </a:p>
        </p:txBody>
      </p:sp>
      <p:sp>
        <p:nvSpPr>
          <p:cNvPr id="26" name="Text 23"/>
          <p:cNvSpPr/>
          <p:nvPr/>
        </p:nvSpPr>
        <p:spPr>
          <a:xfrm>
            <a:off x="720542" y="3286125"/>
            <a:ext cx="1670633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Craig Ranch, Adriatica, Twin Creeks </a:t>
            </a:r>
            <a:endParaRPr lang="en-US" sz="732" dirty="0"/>
          </a:p>
        </p:txBody>
      </p:sp>
      <p:sp>
        <p:nvSpPr>
          <p:cNvPr id="27" name="Text 24"/>
          <p:cNvSpPr/>
          <p:nvPr/>
        </p:nvSpPr>
        <p:spPr>
          <a:xfrm>
            <a:off x="3043238" y="3278981"/>
            <a:ext cx="1335881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r" indent="0" marL="0">
              <a:buNone/>
            </a:pPr>
            <a:r>
              <a:rPr lang="en-US" sz="732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25,000 households</a:t>
            </a:r>
            <a:endParaRPr lang="en-US" sz="732" dirty="0"/>
          </a:p>
        </p:txBody>
      </p:sp>
      <p:sp>
        <p:nvSpPr>
          <p:cNvPr id="28" name="Text 25"/>
          <p:cNvSpPr/>
          <p:nvPr/>
        </p:nvSpPr>
        <p:spPr>
          <a:xfrm>
            <a:off x="3110433" y="3436144"/>
            <a:ext cx="253743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r" indent="0" marL="0">
              <a:buNone/>
            </a:pPr>
            <a:r>
              <a:rPr lang="en-US" sz="732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Goal:</a:t>
            </a:r>
            <a:endParaRPr lang="en-US" sz="732" dirty="0"/>
          </a:p>
        </p:txBody>
      </p:sp>
      <p:sp>
        <p:nvSpPr>
          <p:cNvPr id="29" name="Text 26"/>
          <p:cNvSpPr/>
          <p:nvPr/>
        </p:nvSpPr>
        <p:spPr>
          <a:xfrm>
            <a:off x="3364176" y="3436144"/>
            <a:ext cx="1014943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r" indent="0" marL="0">
              <a:buNone/>
            </a:pPr>
            <a:r>
              <a:rPr lang="en-US" sz="732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200+ total customers</a:t>
            </a:r>
            <a:endParaRPr lang="en-US" sz="732" dirty="0"/>
          </a:p>
        </p:txBody>
      </p:sp>
      <p:sp>
        <p:nvSpPr>
          <p:cNvPr id="30" name="Text 27"/>
          <p:cNvSpPr/>
          <p:nvPr/>
        </p:nvSpPr>
        <p:spPr>
          <a:xfrm>
            <a:off x="285750" y="3936206"/>
            <a:ext cx="4179094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b="1" dirty="0">
                <a:solidFill>
                  <a:srgbClr val="6B46C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Acquisition Channels</a:t>
            </a:r>
            <a:endParaRPr lang="en-US" sz="1046" dirty="0"/>
          </a:p>
        </p:txBody>
      </p:sp>
      <p:sp>
        <p:nvSpPr>
          <p:cNvPr id="31" name="Shape 28"/>
          <p:cNvSpPr/>
          <p:nvPr/>
        </p:nvSpPr>
        <p:spPr>
          <a:xfrm>
            <a:off x="285750" y="4257675"/>
            <a:ext cx="1499769" cy="264319"/>
          </a:xfrm>
          <a:prstGeom prst="rect">
            <a:avLst/>
          </a:prstGeom>
          <a:solidFill>
            <a:srgbClr val="6B46C1">
              <a:alpha val="5000"/>
            </a:srgbClr>
          </a:solidFill>
          <a:ln/>
        </p:spPr>
      </p:sp>
      <p:pic>
        <p:nvPicPr>
          <p:cNvPr id="32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475" y="4339828"/>
            <a:ext cx="100013" cy="100013"/>
          </a:xfrm>
          <a:prstGeom prst="rect">
            <a:avLst/>
          </a:prstGeom>
        </p:spPr>
      </p:pic>
      <p:sp>
        <p:nvSpPr>
          <p:cNvPr id="33" name="Text 29"/>
          <p:cNvSpPr/>
          <p:nvPr/>
        </p:nvSpPr>
        <p:spPr>
          <a:xfrm>
            <a:off x="528638" y="4314825"/>
            <a:ext cx="1171156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Facebook/Instagram Ads</a:t>
            </a:r>
            <a:endParaRPr lang="en-US" sz="732" dirty="0"/>
          </a:p>
        </p:txBody>
      </p:sp>
      <p:sp>
        <p:nvSpPr>
          <p:cNvPr id="34" name="Shape 30"/>
          <p:cNvSpPr/>
          <p:nvPr/>
        </p:nvSpPr>
        <p:spPr>
          <a:xfrm>
            <a:off x="1856956" y="4257675"/>
            <a:ext cx="1403049" cy="264319"/>
          </a:xfrm>
          <a:prstGeom prst="rect">
            <a:avLst/>
          </a:prstGeom>
          <a:solidFill>
            <a:srgbClr val="6B46C1">
              <a:alpha val="5000"/>
            </a:srgbClr>
          </a:solidFill>
          <a:ln/>
        </p:spPr>
      </p:sp>
      <p:pic>
        <p:nvPicPr>
          <p:cNvPr id="3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2681" y="4339828"/>
            <a:ext cx="75009" cy="100013"/>
          </a:xfrm>
          <a:prstGeom prst="rect">
            <a:avLst/>
          </a:prstGeom>
        </p:spPr>
      </p:pic>
      <p:sp>
        <p:nvSpPr>
          <p:cNvPr id="36" name="Text 31"/>
          <p:cNvSpPr/>
          <p:nvPr/>
        </p:nvSpPr>
        <p:spPr>
          <a:xfrm>
            <a:off x="2074841" y="4314825"/>
            <a:ext cx="1099440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Corporate Partnerships</a:t>
            </a:r>
            <a:endParaRPr lang="en-US" sz="732" dirty="0"/>
          </a:p>
        </p:txBody>
      </p:sp>
      <p:sp>
        <p:nvSpPr>
          <p:cNvPr id="37" name="Shape 32"/>
          <p:cNvSpPr/>
          <p:nvPr/>
        </p:nvSpPr>
        <p:spPr>
          <a:xfrm>
            <a:off x="285750" y="4593431"/>
            <a:ext cx="1209526" cy="264319"/>
          </a:xfrm>
          <a:prstGeom prst="rect">
            <a:avLst/>
          </a:prstGeom>
          <a:solidFill>
            <a:srgbClr val="6B46C1">
              <a:alpha val="5000"/>
            </a:srgbClr>
          </a:solidFill>
          <a:ln/>
        </p:spPr>
      </p:sp>
      <p:pic>
        <p:nvPicPr>
          <p:cNvPr id="38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475" y="4675584"/>
            <a:ext cx="112514" cy="100013"/>
          </a:xfrm>
          <a:prstGeom prst="rect">
            <a:avLst/>
          </a:prstGeom>
        </p:spPr>
      </p:pic>
      <p:sp>
        <p:nvSpPr>
          <p:cNvPr id="39" name="Text 33"/>
          <p:cNvSpPr/>
          <p:nvPr/>
        </p:nvSpPr>
        <p:spPr>
          <a:xfrm>
            <a:off x="541139" y="4650581"/>
            <a:ext cx="868412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Real Estate Agents</a:t>
            </a:r>
            <a:endParaRPr lang="en-US" sz="732" dirty="0"/>
          </a:p>
        </p:txBody>
      </p:sp>
      <p:sp>
        <p:nvSpPr>
          <p:cNvPr id="40" name="Shape 34"/>
          <p:cNvSpPr/>
          <p:nvPr/>
        </p:nvSpPr>
        <p:spPr>
          <a:xfrm>
            <a:off x="1566714" y="4593431"/>
            <a:ext cx="1306051" cy="264319"/>
          </a:xfrm>
          <a:prstGeom prst="rect">
            <a:avLst/>
          </a:prstGeom>
          <a:solidFill>
            <a:srgbClr val="6B46C1">
              <a:alpha val="5000"/>
            </a:srgbClr>
          </a:solidFill>
          <a:ln/>
        </p:spPr>
      </p:sp>
      <p:pic>
        <p:nvPicPr>
          <p:cNvPr id="41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2439" y="4675584"/>
            <a:ext cx="125016" cy="100013"/>
          </a:xfrm>
          <a:prstGeom prst="rect">
            <a:avLst/>
          </a:prstGeom>
        </p:spPr>
      </p:pic>
      <p:sp>
        <p:nvSpPr>
          <p:cNvPr id="42" name="Text 35"/>
          <p:cNvSpPr/>
          <p:nvPr/>
        </p:nvSpPr>
        <p:spPr>
          <a:xfrm>
            <a:off x="1834604" y="4650581"/>
            <a:ext cx="952435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Nextdoor Marketing</a:t>
            </a:r>
            <a:endParaRPr lang="en-US" sz="732" dirty="0"/>
          </a:p>
        </p:txBody>
      </p:sp>
      <p:sp>
        <p:nvSpPr>
          <p:cNvPr id="43" name="Shape 36"/>
          <p:cNvSpPr/>
          <p:nvPr/>
        </p:nvSpPr>
        <p:spPr>
          <a:xfrm>
            <a:off x="2944202" y="4593431"/>
            <a:ext cx="1334960" cy="264319"/>
          </a:xfrm>
          <a:prstGeom prst="rect">
            <a:avLst/>
          </a:prstGeom>
          <a:solidFill>
            <a:srgbClr val="6B46C1">
              <a:alpha val="5000"/>
            </a:srgbClr>
          </a:solidFill>
          <a:ln/>
        </p:spPr>
      </p:sp>
      <p:pic>
        <p:nvPicPr>
          <p:cNvPr id="44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29927" y="4675584"/>
            <a:ext cx="100013" cy="100013"/>
          </a:xfrm>
          <a:prstGeom prst="rect">
            <a:avLst/>
          </a:prstGeom>
        </p:spPr>
      </p:pic>
      <p:sp>
        <p:nvSpPr>
          <p:cNvPr id="45" name="Text 37"/>
          <p:cNvSpPr/>
          <p:nvPr/>
        </p:nvSpPr>
        <p:spPr>
          <a:xfrm>
            <a:off x="3187089" y="4650581"/>
            <a:ext cx="1006348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$50 Referral Program</a:t>
            </a:r>
            <a:endParaRPr lang="en-US" sz="732" dirty="0"/>
          </a:p>
        </p:txBody>
      </p:sp>
      <p:pic>
        <p:nvPicPr>
          <p:cNvPr id="46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04172" y="1175147"/>
            <a:ext cx="3929063" cy="357187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67213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5725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2025" b="1" dirty="0">
                <a:solidFill>
                  <a:srgbClr val="6B46C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Competitive Analysis</a:t>
            </a:r>
            <a:endParaRPr lang="en-US" sz="2025" dirty="0"/>
          </a:p>
        </p:txBody>
      </p:sp>
      <p:sp>
        <p:nvSpPr>
          <p:cNvPr id="4" name="Text 1"/>
          <p:cNvSpPr/>
          <p:nvPr/>
        </p:nvSpPr>
        <p:spPr>
          <a:xfrm>
            <a:off x="285750" y="707231"/>
            <a:ext cx="8572500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b="1" dirty="0">
                <a:solidFill>
                  <a:srgbClr val="4B556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The Only AI-Powered Cleaning Service in North Dallas</a:t>
            </a:r>
            <a:endParaRPr lang="en-US" sz="1046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7313" y="1064419"/>
            <a:ext cx="6429375" cy="3214688"/>
          </a:xfrm>
          <a:prstGeom prst="rect">
            <a:avLst/>
          </a:prstGeom>
        </p:spPr>
      </p:pic>
      <p:sp>
        <p:nvSpPr>
          <p:cNvPr id="6" name="Shape 2"/>
          <p:cNvSpPr/>
          <p:nvPr/>
        </p:nvSpPr>
        <p:spPr>
          <a:xfrm>
            <a:off x="285750" y="4421981"/>
            <a:ext cx="2762259" cy="964406"/>
          </a:xfrm>
          <a:prstGeom prst="rect">
            <a:avLst/>
          </a:prstGeom>
          <a:solidFill>
            <a:srgbClr val="6B46C1">
              <a:alpha val="5000"/>
            </a:srgbClr>
          </a:solidFill>
          <a:ln/>
        </p:spPr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1856" y="4529138"/>
            <a:ext cx="150019" cy="17145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074381" y="4772025"/>
            <a:ext cx="118497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837" b="1" dirty="0">
                <a:solidFill>
                  <a:srgbClr val="6B46C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Data Network Effects</a:t>
            </a:r>
            <a:endParaRPr lang="en-US" sz="837" dirty="0"/>
          </a:p>
        </p:txBody>
      </p:sp>
      <p:sp>
        <p:nvSpPr>
          <p:cNvPr id="9" name="Text 4"/>
          <p:cNvSpPr/>
          <p:nvPr/>
        </p:nvSpPr>
        <p:spPr>
          <a:xfrm>
            <a:off x="392906" y="4979194"/>
            <a:ext cx="2547947" cy="30003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32" dirty="0">
                <a:solidFill>
                  <a:srgbClr val="4B556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More customers → better AI → superior service → more customers</a:t>
            </a:r>
            <a:endParaRPr lang="en-US" sz="732" dirty="0"/>
          </a:p>
        </p:txBody>
      </p:sp>
      <p:sp>
        <p:nvSpPr>
          <p:cNvPr id="10" name="Shape 5"/>
          <p:cNvSpPr/>
          <p:nvPr/>
        </p:nvSpPr>
        <p:spPr>
          <a:xfrm>
            <a:off x="3190884" y="4421981"/>
            <a:ext cx="2762259" cy="964406"/>
          </a:xfrm>
          <a:prstGeom prst="rect">
            <a:avLst/>
          </a:prstGeom>
          <a:solidFill>
            <a:srgbClr val="6B46C1">
              <a:alpha val="5000"/>
            </a:srgbClr>
          </a:solidFill>
          <a:ln/>
        </p:spPr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6991" y="4529138"/>
            <a:ext cx="150019" cy="171450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4133887" y="4772025"/>
            <a:ext cx="876226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837" b="1" dirty="0">
                <a:solidFill>
                  <a:srgbClr val="6B46C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Switching Costs</a:t>
            </a:r>
            <a:endParaRPr lang="en-US" sz="837" dirty="0"/>
          </a:p>
        </p:txBody>
      </p:sp>
      <p:sp>
        <p:nvSpPr>
          <p:cNvPr id="13" name="Text 7"/>
          <p:cNvSpPr/>
          <p:nvPr/>
        </p:nvSpPr>
        <p:spPr>
          <a:xfrm>
            <a:off x="3298041" y="4979194"/>
            <a:ext cx="2547947" cy="30003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32" dirty="0">
                <a:solidFill>
                  <a:srgbClr val="4B556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Customers lose their trained AI preferences when switching services</a:t>
            </a:r>
            <a:endParaRPr lang="en-US" sz="732" dirty="0"/>
          </a:p>
        </p:txBody>
      </p:sp>
      <p:sp>
        <p:nvSpPr>
          <p:cNvPr id="14" name="Shape 8"/>
          <p:cNvSpPr/>
          <p:nvPr/>
        </p:nvSpPr>
        <p:spPr>
          <a:xfrm>
            <a:off x="6096019" y="4421981"/>
            <a:ext cx="2762259" cy="964406"/>
          </a:xfrm>
          <a:prstGeom prst="rect">
            <a:avLst/>
          </a:prstGeom>
          <a:solidFill>
            <a:srgbClr val="6B46C1">
              <a:alpha val="5000"/>
            </a:srgbClr>
          </a:solidFill>
          <a:ln/>
        </p:spPr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1409" y="4529138"/>
            <a:ext cx="171450" cy="171450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7162307" y="4772025"/>
            <a:ext cx="629682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837" b="1" dirty="0">
                <a:solidFill>
                  <a:srgbClr val="6B46C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First Mover</a:t>
            </a:r>
            <a:endParaRPr lang="en-US" sz="837" dirty="0"/>
          </a:p>
        </p:txBody>
      </p:sp>
      <p:sp>
        <p:nvSpPr>
          <p:cNvPr id="17" name="Text 10"/>
          <p:cNvSpPr/>
          <p:nvPr/>
        </p:nvSpPr>
        <p:spPr>
          <a:xfrm>
            <a:off x="6203175" y="4979194"/>
            <a:ext cx="2547947" cy="30003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32" dirty="0">
                <a:solidFill>
                  <a:srgbClr val="4B556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12-18 month head start on AI implementation in cleaning services</a:t>
            </a:r>
            <a:endParaRPr lang="en-US" sz="732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5725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2025" b="1" dirty="0">
                <a:solidFill>
                  <a:srgbClr val="6B46C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Proof Points</a:t>
            </a:r>
            <a:endParaRPr lang="en-US" sz="2025" dirty="0"/>
          </a:p>
        </p:txBody>
      </p:sp>
      <p:sp>
        <p:nvSpPr>
          <p:cNvPr id="4" name="Text 1"/>
          <p:cNvSpPr/>
          <p:nvPr/>
        </p:nvSpPr>
        <p:spPr>
          <a:xfrm>
            <a:off x="285750" y="707231"/>
            <a:ext cx="8572500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b="1" dirty="0">
                <a:solidFill>
                  <a:srgbClr val="4B556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Honest assessment of our current status and validation</a:t>
            </a:r>
            <a:endParaRPr lang="en-US" sz="1046" dirty="0"/>
          </a:p>
        </p:txBody>
      </p:sp>
      <p:sp>
        <p:nvSpPr>
          <p:cNvPr id="5" name="Shape 2"/>
          <p:cNvSpPr/>
          <p:nvPr/>
        </p:nvSpPr>
        <p:spPr>
          <a:xfrm>
            <a:off x="285750" y="1135856"/>
            <a:ext cx="2714625" cy="3721894"/>
          </a:xfrm>
          <a:prstGeom prst="rect">
            <a:avLst/>
          </a:prstGeom>
          <a:solidFill>
            <a:srgbClr val="3B82F6">
              <a:alpha val="5000"/>
            </a:srgbClr>
          </a:solidFill>
          <a:ln/>
        </p:spPr>
      </p:sp>
      <p:sp>
        <p:nvSpPr>
          <p:cNvPr id="6" name="Shape 3"/>
          <p:cNvSpPr/>
          <p:nvPr/>
        </p:nvSpPr>
        <p:spPr>
          <a:xfrm>
            <a:off x="1357313" y="1350169"/>
            <a:ext cx="571500" cy="571500"/>
          </a:xfrm>
          <a:prstGeom prst="ellipse">
            <a:avLst/>
          </a:prstGeom>
          <a:solidFill>
            <a:srgbClr val="6B46C1"/>
          </a:solidFill>
          <a:ln/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0188" y="1521619"/>
            <a:ext cx="285750" cy="22860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022756" y="2064544"/>
            <a:ext cx="1240613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350" b="1" dirty="0">
                <a:solidFill>
                  <a:srgbClr val="6B46C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Product Ready</a:t>
            </a:r>
            <a:endParaRPr lang="en-US" sz="13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063" y="2457450"/>
            <a:ext cx="114300" cy="11430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685800" y="2428875"/>
            <a:ext cx="1838874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Full platform built and operational</a:t>
            </a:r>
            <a:endParaRPr lang="en-US" sz="837" dirty="0"/>
          </a:p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063" y="2714625"/>
            <a:ext cx="114300" cy="114300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685800" y="2686050"/>
            <a:ext cx="1648113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Next.js, React, TypeScript stack</a:t>
            </a:r>
            <a:endParaRPr lang="en-US" sz="837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063" y="2971800"/>
            <a:ext cx="114300" cy="114300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685800" y="2943225"/>
            <a:ext cx="1897949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Stripe integration live for payments</a:t>
            </a:r>
            <a:endParaRPr lang="en-US" sz="837" dirty="0"/>
          </a:p>
        </p:txBody>
      </p:sp>
      <p:pic>
        <p:nvPicPr>
          <p:cNvPr id="15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0063" y="3228975"/>
            <a:ext cx="114300" cy="114300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685800" y="3200400"/>
            <a:ext cx="1651295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AI memory system operational</a:t>
            </a:r>
            <a:endParaRPr lang="en-US" sz="837" dirty="0"/>
          </a:p>
        </p:txBody>
      </p:sp>
      <p:pic>
        <p:nvPicPr>
          <p:cNvPr id="17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0063" y="3486150"/>
            <a:ext cx="114300" cy="114300"/>
          </a:xfrm>
          <a:prstGeom prst="rect">
            <a:avLst/>
          </a:prstGeom>
        </p:spPr>
      </p:pic>
      <p:sp>
        <p:nvSpPr>
          <p:cNvPr id="18" name="Text 9"/>
          <p:cNvSpPr/>
          <p:nvPr/>
        </p:nvSpPr>
        <p:spPr>
          <a:xfrm>
            <a:off x="685800" y="3457575"/>
            <a:ext cx="1993971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Dynamic pricing calculator functional</a:t>
            </a:r>
            <a:endParaRPr lang="en-US" sz="837" dirty="0"/>
          </a:p>
        </p:txBody>
      </p:sp>
      <p:sp>
        <p:nvSpPr>
          <p:cNvPr id="19" name="Shape 10"/>
          <p:cNvSpPr/>
          <p:nvPr/>
        </p:nvSpPr>
        <p:spPr>
          <a:xfrm>
            <a:off x="3214688" y="1135856"/>
            <a:ext cx="2714625" cy="3721894"/>
          </a:xfrm>
          <a:prstGeom prst="rect">
            <a:avLst/>
          </a:prstGeom>
          <a:solidFill>
            <a:srgbClr val="3B82F6">
              <a:alpha val="5000"/>
            </a:srgbClr>
          </a:solidFill>
          <a:ln/>
        </p:spPr>
      </p:sp>
      <p:sp>
        <p:nvSpPr>
          <p:cNvPr id="20" name="Shape 11"/>
          <p:cNvSpPr/>
          <p:nvPr/>
        </p:nvSpPr>
        <p:spPr>
          <a:xfrm>
            <a:off x="4286250" y="1350169"/>
            <a:ext cx="571500" cy="571500"/>
          </a:xfrm>
          <a:prstGeom prst="ellipse">
            <a:avLst/>
          </a:prstGeom>
          <a:solidFill>
            <a:srgbClr val="6B46C1"/>
          </a:solidFill>
          <a:ln/>
        </p:spPr>
      </p:sp>
      <p:pic>
        <p:nvPicPr>
          <p:cNvPr id="21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57700" y="1521619"/>
            <a:ext cx="228600" cy="228600"/>
          </a:xfrm>
          <a:prstGeom prst="rect">
            <a:avLst/>
          </a:prstGeom>
        </p:spPr>
      </p:pic>
      <p:sp>
        <p:nvSpPr>
          <p:cNvPr id="22" name="Text 12"/>
          <p:cNvSpPr/>
          <p:nvPr/>
        </p:nvSpPr>
        <p:spPr>
          <a:xfrm>
            <a:off x="3830892" y="2064544"/>
            <a:ext cx="1482189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350" b="1" dirty="0">
                <a:solidFill>
                  <a:srgbClr val="6B46C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Market Validated</a:t>
            </a:r>
            <a:endParaRPr lang="en-US" sz="1350" dirty="0"/>
          </a:p>
        </p:txBody>
      </p:sp>
      <p:pic>
        <p:nvPicPr>
          <p:cNvPr id="23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29000" y="2457450"/>
            <a:ext cx="114300" cy="114300"/>
          </a:xfrm>
          <a:prstGeom prst="rect">
            <a:avLst/>
          </a:prstGeom>
        </p:spPr>
      </p:pic>
      <p:sp>
        <p:nvSpPr>
          <p:cNvPr id="24" name="Text 13"/>
          <p:cNvSpPr/>
          <p:nvPr/>
        </p:nvSpPr>
        <p:spPr>
          <a:xfrm>
            <a:off x="3614738" y="2428875"/>
            <a:ext cx="2100263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Comprehensive competitive analysis completed</a:t>
            </a:r>
            <a:endParaRPr lang="en-US" sz="837" dirty="0"/>
          </a:p>
        </p:txBody>
      </p:sp>
      <p:pic>
        <p:nvPicPr>
          <p:cNvPr id="25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29000" y="2886075"/>
            <a:ext cx="114300" cy="114300"/>
          </a:xfrm>
          <a:prstGeom prst="rect">
            <a:avLst/>
          </a:prstGeom>
        </p:spPr>
      </p:pic>
      <p:sp>
        <p:nvSpPr>
          <p:cNvPr id="26" name="Text 14"/>
          <p:cNvSpPr/>
          <p:nvPr/>
        </p:nvSpPr>
        <p:spPr>
          <a:xfrm>
            <a:off x="3614738" y="2864644"/>
            <a:ext cx="358806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b="1" dirty="0">
                <a:solidFill>
                  <a:srgbClr val="3B82F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85,500</a:t>
            </a:r>
            <a:endParaRPr lang="en-US" sz="837" dirty="0"/>
          </a:p>
        </p:txBody>
      </p:sp>
      <p:sp>
        <p:nvSpPr>
          <p:cNvPr id="27" name="Text 15"/>
          <p:cNvSpPr/>
          <p:nvPr/>
        </p:nvSpPr>
        <p:spPr>
          <a:xfrm>
            <a:off x="3973544" y="2864644"/>
            <a:ext cx="1549803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target households identified</a:t>
            </a:r>
            <a:endParaRPr lang="en-US" sz="837" dirty="0"/>
          </a:p>
        </p:txBody>
      </p:sp>
      <p:pic>
        <p:nvPicPr>
          <p:cNvPr id="28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429000" y="3143250"/>
            <a:ext cx="114300" cy="114300"/>
          </a:xfrm>
          <a:prstGeom prst="rect">
            <a:avLst/>
          </a:prstGeom>
        </p:spPr>
      </p:pic>
      <p:sp>
        <p:nvSpPr>
          <p:cNvPr id="29" name="Text 16"/>
          <p:cNvSpPr/>
          <p:nvPr/>
        </p:nvSpPr>
        <p:spPr>
          <a:xfrm>
            <a:off x="3614738" y="3121819"/>
            <a:ext cx="250338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b="1" dirty="0">
                <a:solidFill>
                  <a:srgbClr val="3B82F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Zero</a:t>
            </a:r>
            <a:endParaRPr lang="en-US" sz="837" dirty="0"/>
          </a:p>
        </p:txBody>
      </p:sp>
      <p:sp>
        <p:nvSpPr>
          <p:cNvPr id="30" name="Text 17"/>
          <p:cNvSpPr/>
          <p:nvPr/>
        </p:nvSpPr>
        <p:spPr>
          <a:xfrm>
            <a:off x="3865076" y="3121819"/>
            <a:ext cx="1457799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AI-powered competitors in </a:t>
            </a:r>
            <a:endParaRPr lang="en-US" sz="837" dirty="0"/>
          </a:p>
        </p:txBody>
      </p:sp>
      <p:sp>
        <p:nvSpPr>
          <p:cNvPr id="31" name="Text 18"/>
          <p:cNvSpPr/>
          <p:nvPr/>
        </p:nvSpPr>
        <p:spPr>
          <a:xfrm>
            <a:off x="3614738" y="3293269"/>
            <a:ext cx="384981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market</a:t>
            </a:r>
            <a:endParaRPr lang="en-US" sz="837" dirty="0"/>
          </a:p>
        </p:txBody>
      </p:sp>
      <p:pic>
        <p:nvPicPr>
          <p:cNvPr id="32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429000" y="3571875"/>
            <a:ext cx="114300" cy="114300"/>
          </a:xfrm>
          <a:prstGeom prst="rect">
            <a:avLst/>
          </a:prstGeom>
        </p:spPr>
      </p:pic>
      <p:sp>
        <p:nvSpPr>
          <p:cNvPr id="33" name="Text 19"/>
          <p:cNvSpPr/>
          <p:nvPr/>
        </p:nvSpPr>
        <p:spPr>
          <a:xfrm>
            <a:off x="3614738" y="3543300"/>
            <a:ext cx="2100263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Clear pricing advantage with dynamic model</a:t>
            </a:r>
            <a:endParaRPr lang="en-US" sz="837" dirty="0"/>
          </a:p>
        </p:txBody>
      </p:sp>
      <p:pic>
        <p:nvPicPr>
          <p:cNvPr id="34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429000" y="4000500"/>
            <a:ext cx="114300" cy="114300"/>
          </a:xfrm>
          <a:prstGeom prst="rect">
            <a:avLst/>
          </a:prstGeom>
        </p:spPr>
      </p:pic>
      <p:sp>
        <p:nvSpPr>
          <p:cNvPr id="35" name="Text 20"/>
          <p:cNvSpPr/>
          <p:nvPr/>
        </p:nvSpPr>
        <p:spPr>
          <a:xfrm>
            <a:off x="3614738" y="3971925"/>
            <a:ext cx="2100263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Neighborhood targeting strategy validated</a:t>
            </a:r>
            <a:endParaRPr lang="en-US" sz="837" dirty="0"/>
          </a:p>
        </p:txBody>
      </p:sp>
      <p:sp>
        <p:nvSpPr>
          <p:cNvPr id="36" name="Shape 21"/>
          <p:cNvSpPr/>
          <p:nvPr/>
        </p:nvSpPr>
        <p:spPr>
          <a:xfrm>
            <a:off x="6143625" y="1135856"/>
            <a:ext cx="2714625" cy="3721894"/>
          </a:xfrm>
          <a:prstGeom prst="rect">
            <a:avLst/>
          </a:prstGeom>
          <a:solidFill>
            <a:srgbClr val="3B82F6">
              <a:alpha val="5000"/>
            </a:srgbClr>
          </a:solidFill>
          <a:ln/>
        </p:spPr>
      </p:sp>
      <p:sp>
        <p:nvSpPr>
          <p:cNvPr id="37" name="Shape 22"/>
          <p:cNvSpPr/>
          <p:nvPr/>
        </p:nvSpPr>
        <p:spPr>
          <a:xfrm>
            <a:off x="7215188" y="1350169"/>
            <a:ext cx="571500" cy="571500"/>
          </a:xfrm>
          <a:prstGeom prst="ellipse">
            <a:avLst/>
          </a:prstGeom>
          <a:solidFill>
            <a:srgbClr val="6B46C1"/>
          </a:solidFill>
          <a:ln/>
        </p:spPr>
      </p:sp>
      <p:pic>
        <p:nvPicPr>
          <p:cNvPr id="38" name="Image 13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358063" y="1521619"/>
            <a:ext cx="285750" cy="228600"/>
          </a:xfrm>
          <a:prstGeom prst="rect">
            <a:avLst/>
          </a:prstGeom>
        </p:spPr>
      </p:pic>
      <p:sp>
        <p:nvSpPr>
          <p:cNvPr id="39" name="Text 23"/>
          <p:cNvSpPr/>
          <p:nvPr/>
        </p:nvSpPr>
        <p:spPr>
          <a:xfrm>
            <a:off x="6783828" y="2064544"/>
            <a:ext cx="1434192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350" b="1" dirty="0">
                <a:solidFill>
                  <a:srgbClr val="6B46C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Team Assembled</a:t>
            </a:r>
            <a:endParaRPr lang="en-US" sz="1350" dirty="0"/>
          </a:p>
        </p:txBody>
      </p:sp>
      <p:pic>
        <p:nvPicPr>
          <p:cNvPr id="40" name="Image 14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357938" y="2457450"/>
            <a:ext cx="114300" cy="114300"/>
          </a:xfrm>
          <a:prstGeom prst="rect">
            <a:avLst/>
          </a:prstGeom>
        </p:spPr>
      </p:pic>
      <p:sp>
        <p:nvSpPr>
          <p:cNvPr id="41" name="Text 24"/>
          <p:cNvSpPr/>
          <p:nvPr/>
        </p:nvSpPr>
        <p:spPr>
          <a:xfrm>
            <a:off x="6543675" y="2428875"/>
            <a:ext cx="2100263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Board: Harrison (Chairman), Tim (CEO), Ian (Tech)</a:t>
            </a:r>
            <a:endParaRPr lang="en-US" sz="837" dirty="0"/>
          </a:p>
        </p:txBody>
      </p:sp>
      <p:pic>
        <p:nvPicPr>
          <p:cNvPr id="42" name="Image 15" descr="preencoded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357938" y="2886075"/>
            <a:ext cx="114300" cy="114300"/>
          </a:xfrm>
          <a:prstGeom prst="rect">
            <a:avLst/>
          </a:prstGeom>
        </p:spPr>
      </p:pic>
      <p:sp>
        <p:nvSpPr>
          <p:cNvPr id="43" name="Text 25"/>
          <p:cNvSpPr/>
          <p:nvPr/>
        </p:nvSpPr>
        <p:spPr>
          <a:xfrm>
            <a:off x="6543675" y="2857500"/>
            <a:ext cx="1968243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Founding Partner Program launched</a:t>
            </a:r>
            <a:endParaRPr lang="en-US" sz="837" dirty="0"/>
          </a:p>
        </p:txBody>
      </p:sp>
      <p:pic>
        <p:nvPicPr>
          <p:cNvPr id="44" name="Image 16" descr="preencoded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357938" y="3143250"/>
            <a:ext cx="114300" cy="114300"/>
          </a:xfrm>
          <a:prstGeom prst="rect">
            <a:avLst/>
          </a:prstGeom>
        </p:spPr>
      </p:pic>
      <p:sp>
        <p:nvSpPr>
          <p:cNvPr id="45" name="Text 26"/>
          <p:cNvSpPr/>
          <p:nvPr/>
        </p:nvSpPr>
        <p:spPr>
          <a:xfrm>
            <a:off x="6543675" y="3114675"/>
            <a:ext cx="167163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Chief Maid candidate identified</a:t>
            </a:r>
            <a:endParaRPr lang="en-US" sz="837" dirty="0"/>
          </a:p>
        </p:txBody>
      </p:sp>
      <p:pic>
        <p:nvPicPr>
          <p:cNvPr id="46" name="Image 17" descr="preencoded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357938" y="3400425"/>
            <a:ext cx="114300" cy="114300"/>
          </a:xfrm>
          <a:prstGeom prst="rect">
            <a:avLst/>
          </a:prstGeom>
        </p:spPr>
      </p:pic>
      <p:sp>
        <p:nvSpPr>
          <p:cNvPr id="47" name="Text 27"/>
          <p:cNvSpPr/>
          <p:nvPr/>
        </p:nvSpPr>
        <p:spPr>
          <a:xfrm>
            <a:off x="6543675" y="3371850"/>
            <a:ext cx="1334012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Equity structure finalized</a:t>
            </a:r>
            <a:endParaRPr lang="en-US" sz="837" dirty="0"/>
          </a:p>
        </p:txBody>
      </p:sp>
      <p:pic>
        <p:nvPicPr>
          <p:cNvPr id="48" name="Image 18" descr="preencoded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357938" y="3657600"/>
            <a:ext cx="114300" cy="114300"/>
          </a:xfrm>
          <a:prstGeom prst="rect">
            <a:avLst/>
          </a:prstGeom>
        </p:spPr>
      </p:pic>
      <p:sp>
        <p:nvSpPr>
          <p:cNvPr id="49" name="Text 28"/>
          <p:cNvSpPr/>
          <p:nvPr/>
        </p:nvSpPr>
        <p:spPr>
          <a:xfrm>
            <a:off x="6543675" y="3629025"/>
            <a:ext cx="197602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Corporate partnerships in discussion</a:t>
            </a:r>
            <a:endParaRPr lang="en-US" sz="837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2025-08-22T19:40:33Z</dcterms:created>
  <dcterms:modified xsi:type="dcterms:W3CDTF">2025-08-22T19:40:33Z</dcterms:modified>
</cp:coreProperties>
</file>